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5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72" y="3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heme" Target="theme/theme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presProps" Target="pres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677183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983b5372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283464"/>
            <a:ext cx="3163824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21208" y="283464"/>
            <a:ext cx="3163824" cy="4480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18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高中数学 选择性必修 第三册</a:t>
            </a:r>
            <a:endParaRPr lang="en-US" sz="1800" dirty="0"/>
          </a:p>
        </p:txBody>
      </p:sp>
      <p:sp>
        <p:nvSpPr>
          <p:cNvPr id="5" name="MasterShapeName"/>
          <p:cNvSpPr/>
          <p:nvPr/>
        </p:nvSpPr>
        <p:spPr>
          <a:xfrm>
            <a:off x="0" y="1042416"/>
            <a:ext cx="12188952" cy="46634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00A0A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上分点4 “至多”“至少”问题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4a03b054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283464"/>
            <a:ext cx="3163824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21208" y="283464"/>
            <a:ext cx="3163824" cy="4480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18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高中数学 选择性必修 第三册</a:t>
            </a:r>
            <a:endParaRPr lang="en-US" sz="1800" dirty="0"/>
          </a:p>
        </p:txBody>
      </p:sp>
      <p:sp>
        <p:nvSpPr>
          <p:cNvPr id="5" name="MasterShapeName"/>
          <p:cNvSpPr/>
          <p:nvPr/>
        </p:nvSpPr>
        <p:spPr>
          <a:xfrm>
            <a:off x="0" y="1042416"/>
            <a:ext cx="12188952" cy="46634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00A0A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上分点5 相同元素分组分配问题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98a2b149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283464"/>
            <a:ext cx="3163824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21208" y="283464"/>
            <a:ext cx="3163824" cy="4480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18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高中数学 选择性必修 第三册</a:t>
            </a:r>
            <a:endParaRPr lang="en-US" sz="1800" dirty="0"/>
          </a:p>
        </p:txBody>
      </p:sp>
      <p:sp>
        <p:nvSpPr>
          <p:cNvPr id="5" name="MasterShapeName"/>
          <p:cNvSpPr/>
          <p:nvPr/>
        </p:nvSpPr>
        <p:spPr>
          <a:xfrm>
            <a:off x="0" y="1042416"/>
            <a:ext cx="12188952" cy="46634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00A0A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上分点6 不同元素分组分配问题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b5bbfb65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283464"/>
            <a:ext cx="3163824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21208" y="283464"/>
            <a:ext cx="3163824" cy="4480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18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高中数学 选择性必修 第三册</a:t>
            </a:r>
            <a:endParaRPr lang="en-US" sz="1800" dirty="0"/>
          </a:p>
        </p:txBody>
      </p:sp>
      <p:sp>
        <p:nvSpPr>
          <p:cNvPr id="5" name="MasterShapeName"/>
          <p:cNvSpPr/>
          <p:nvPr/>
        </p:nvSpPr>
        <p:spPr>
          <a:xfrm>
            <a:off x="0" y="1042416"/>
            <a:ext cx="12188952" cy="46634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00A0A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上分点7 排列、组合的综合应用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math#pid=68eef94dfd26d1ad71e6838d#tid=68f5a14c2da03f000a4f38aa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3575304" y="5541264"/>
            <a:ext cx="5038344" cy="5394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高中数学 选择性必修 第三册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283464"/>
            <a:ext cx="3163824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21208" y="283464"/>
            <a:ext cx="3163824" cy="4480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18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高中数学 选择性必修 第三册</a:t>
            </a:r>
            <a:endParaRPr lang="en-US" sz="1800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283464"/>
            <a:ext cx="3163824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21208" y="283464"/>
            <a:ext cx="3163824" cy="4480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18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高中数学 选择性必修 第三册</a:t>
            </a:r>
            <a:endParaRPr lang="en-US" sz="1800" dirty="0"/>
          </a:p>
        </p:txBody>
      </p:sp>
      <p:sp>
        <p:nvSpPr>
          <p:cNvPr id="5" name="MasterShapeName"/>
          <p:cNvSpPr/>
          <p:nvPr/>
        </p:nvSpPr>
        <p:spPr>
          <a:xfrm>
            <a:off x="0" y="1042416"/>
            <a:ext cx="12188952" cy="466344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8a59dc7d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283464"/>
            <a:ext cx="3163824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21208" y="283464"/>
            <a:ext cx="3163824" cy="4480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18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高中数学 选择性必修 第三册</a:t>
            </a:r>
            <a:endParaRPr lang="en-US" sz="1800" dirty="0"/>
          </a:p>
        </p:txBody>
      </p:sp>
      <p:sp>
        <p:nvSpPr>
          <p:cNvPr id="5" name="MasterShapeName"/>
          <p:cNvSpPr/>
          <p:nvPr/>
        </p:nvSpPr>
        <p:spPr>
          <a:xfrm>
            <a:off x="0" y="1042416"/>
            <a:ext cx="12188952" cy="46634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00A0A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上分点1 组合概念的理解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4985f39d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283464"/>
            <a:ext cx="3163824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21208" y="283464"/>
            <a:ext cx="3163824" cy="4480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18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高中数学 选择性必修 第三册</a:t>
            </a:r>
            <a:endParaRPr lang="en-US" sz="1800" dirty="0"/>
          </a:p>
        </p:txBody>
      </p:sp>
      <p:sp>
        <p:nvSpPr>
          <p:cNvPr id="5" name="MasterShapeName"/>
          <p:cNvSpPr/>
          <p:nvPr/>
        </p:nvSpPr>
        <p:spPr>
          <a:xfrm>
            <a:off x="0" y="1042416"/>
            <a:ext cx="12188952" cy="46634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00A0A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上分点2 组合数公式的应用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e26258e6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283464"/>
            <a:ext cx="3163824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21208" y="283464"/>
            <a:ext cx="3163824" cy="4480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18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高中数学 选择性必修 第三册</a:t>
            </a:r>
            <a:endParaRPr lang="en-US" sz="1800" dirty="0"/>
          </a:p>
        </p:txBody>
      </p:sp>
      <p:sp>
        <p:nvSpPr>
          <p:cNvPr id="5" name="MasterShapeName"/>
          <p:cNvSpPr/>
          <p:nvPr/>
        </p:nvSpPr>
        <p:spPr>
          <a:xfrm>
            <a:off x="0" y="1042416"/>
            <a:ext cx="12188952" cy="46634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00A0A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上分点3 “含”与“不含”问题</a:t>
            </a:r>
            <a:endParaRPr lang="en-US" sz="240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3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5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5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5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5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5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5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5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42.png"/><Relationship Id="rId4" Type="http://schemas.openxmlformats.org/officeDocument/2006/relationships/image" Target="../media/image41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45.png"/><Relationship Id="rId4" Type="http://schemas.openxmlformats.org/officeDocument/2006/relationships/image" Target="../media/image44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48.png"/><Relationship Id="rId5" Type="http://schemas.openxmlformats.org/officeDocument/2006/relationships/image" Target="../media/image47.png"/><Relationship Id="rId4" Type="http://schemas.openxmlformats.org/officeDocument/2006/relationships/image" Target="../media/image26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5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5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5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5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&amp;si=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&amp;si=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BD.18_1#d33238003?vop=1&amp;pid=e26258e65&amp;color=0,0,0&amp;vtp=1&amp;bt=1&amp;bbb=1&amp;hb=1"/>
          <p:cNvSpPr/>
          <p:nvPr/>
        </p:nvSpPr>
        <p:spPr>
          <a:xfrm>
            <a:off x="832104" y="1080000"/>
            <a:ext cx="10533888" cy="7702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5.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桂林的象鼻山景区的主要景点有象鼻山、水月洞、普贤塔、爱情岛等.若某游客选择游览象鼻山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、水月</a:t>
            </a: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洞</a:t>
            </a:r>
            <a:r>
              <a:rPr lang="en-US" altLang="zh-CN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、普贤塔、爱情岛中的3个景点，且必须包含象鼻山，</a:t>
            </a:r>
            <a:r>
              <a:rPr lang="en-US" altLang="zh-CN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则不同的游览路线有(</a:t>
            </a:r>
            <a:r>
              <a:rPr lang="en-US" altLang="zh-CN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dirty="0"/>
          </a:p>
        </p:txBody>
      </p:sp>
      <p:sp>
        <p:nvSpPr>
          <p:cNvPr id="3" name="QC_6_AN.19_1#d33238003.bracket?vop=1&amp;pid=e26258e65&amp;color=0,0,0&amp;vpa=5&amp;vtp=1"/>
          <p:cNvSpPr/>
          <p:nvPr/>
        </p:nvSpPr>
        <p:spPr>
          <a:xfrm>
            <a:off x="8692610" y="1485765"/>
            <a:ext cx="331788" cy="35382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C</a:t>
            </a:r>
            <a:endParaRPr lang="en-US" altLang="zh-CN" dirty="0"/>
          </a:p>
        </p:txBody>
      </p:sp>
      <p:sp>
        <p:nvSpPr>
          <p:cNvPr id="4" name="QC_6_BD.18_2#d33238003.choices?vop=1&amp;pid=e26258e65&amp;color=0,0,0&amp;vtp=1&amp;bbb=1"/>
          <p:cNvSpPr/>
          <p:nvPr/>
        </p:nvSpPr>
        <p:spPr>
          <a:xfrm>
            <a:off x="832104" y="1892990"/>
            <a:ext cx="10533888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200"/>
              </a:lnSpc>
              <a:tabLst>
                <a:tab pos="2706497" algn="l"/>
                <a:tab pos="5374894" algn="l"/>
                <a:tab pos="8055991" algn="l"/>
              </a:tabLst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12种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14种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18种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20种</a:t>
            </a:r>
            <a:endParaRPr lang="en-US" altLang="zh-CN" sz="18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6_AS.20_1#d33238003?vop=1&amp;pid=e26258e65&amp;color=0,0,0&amp;vtp=1&amp;bbb=1&amp;hb=1"/>
              <p:cNvSpPr/>
              <p:nvPr/>
            </p:nvSpPr>
            <p:spPr>
              <a:xfrm>
                <a:off x="832104" y="2266307"/>
                <a:ext cx="10533888" cy="1201801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【解析】因为必须包含象鼻山，所以需从剩下的3个景点中选择2个景点与象鼻山组合，有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种）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选法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（提示：优先考虑限制元素）</a:t>
                </a:r>
                <a:endParaRPr lang="en-US" altLang="zh-CN" sz="1800" dirty="0"/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又因为游览顺序可以不同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，所以共有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3×</m:t>
                    </m:r>
                    <m:sSubSup>
                      <m:sSubSupPr>
                        <m:ctrlPr>
                          <a:rPr lang="en-US" altLang="zh-CN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=3×6=18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（种）不同的游览路线.故选C.</a:t>
                </a:r>
                <a:endParaRPr lang="en-US" altLang="zh-CN" dirty="0"/>
              </a:p>
            </p:txBody>
          </p:sp>
        </mc:Choice>
        <mc:Fallback>
          <p:sp>
            <p:nvSpPr>
              <p:cNvPr id="5" name="QC_6_AS.20_1#d33238003?vop=1&amp;pid=e26258e65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266307"/>
                <a:ext cx="10533888" cy="1201801"/>
              </a:xfrm>
              <a:prstGeom prst="rect">
                <a:avLst/>
              </a:prstGeom>
              <a:blipFill>
                <a:blip r:embed="rId3"/>
                <a:stretch>
                  <a:fillRect l="-1389" b="-1167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&amp;si=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6_BD.21_1#246d16f95?vop=1&amp;pid=e26258e65&amp;color=0,0,0&amp;vtp=1&amp;bt=1&amp;bbb=1&amp;hb=1"/>
              <p:cNvSpPr/>
              <p:nvPr/>
            </p:nvSpPr>
            <p:spPr>
              <a:xfrm>
                <a:off x="832104" y="1080000"/>
                <a:ext cx="10533888" cy="7702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6.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这5名学生中选出4名分别参加数学、物理、化学、英语竞赛，其中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不参加物理、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化学竞赛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则不同的参赛方案有(</a:t>
                </a:r>
                <a:r>
                  <a:rPr lang="en-US" altLang="zh-CN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C_6_BD.21_1#246d16f95?vop=1&amp;pid=e26258e65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770255"/>
              </a:xfrm>
              <a:prstGeom prst="rect">
                <a:avLst/>
              </a:prstGeom>
              <a:blipFill>
                <a:blip r:embed="rId3"/>
                <a:stretch>
                  <a:fillRect l="-1389" r="-231" b="-1811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6_AN.22_1#246d16f95.bracket?vop=1&amp;pid=e26258e65&amp;color=0,0,0&amp;vpa=6&amp;vtp=1"/>
          <p:cNvSpPr/>
          <p:nvPr/>
        </p:nvSpPr>
        <p:spPr>
          <a:xfrm>
            <a:off x="4215860" y="1485765"/>
            <a:ext cx="331788" cy="35382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C</a:t>
            </a:r>
            <a:endParaRPr lang="en-US" altLang="zh-CN" dirty="0"/>
          </a:p>
        </p:txBody>
      </p:sp>
      <p:sp>
        <p:nvSpPr>
          <p:cNvPr id="4" name="QC_6_BD.21_2#246d16f95.choices?vop=1&amp;pid=e26258e65&amp;color=0,0,0&amp;vtp=1&amp;bbb=1"/>
          <p:cNvSpPr/>
          <p:nvPr/>
        </p:nvSpPr>
        <p:spPr>
          <a:xfrm>
            <a:off x="832104" y="1892990"/>
            <a:ext cx="10533888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200"/>
              </a:lnSpc>
              <a:tabLst>
                <a:tab pos="2671572" algn="l"/>
                <a:tab pos="5305044" algn="l"/>
                <a:tab pos="7951216" algn="l"/>
              </a:tabLst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24种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48种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72种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120种</a:t>
            </a:r>
            <a:endParaRPr lang="en-US" altLang="zh-CN" sz="18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&amp;si=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6_AS.23_1#246d16f95?vop=1&amp;pid=e26258e65&amp;color=0,0,0&amp;vtp=1&amp;bt=1&amp;bbb=1&amp;hb=1"/>
              <p:cNvSpPr/>
              <p:nvPr/>
            </p:nvSpPr>
            <p:spPr>
              <a:xfrm>
                <a:off x="832104" y="1080000"/>
                <a:ext cx="10533888" cy="37039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参加竞赛，则参赛方案有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=48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（种）；若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不参加竞赛，则参赛方案有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00" b="0" i="0" kern="0" spc="-99900">
                  <a:solidFill>
                    <a:srgbClr val="FFFFFF"/>
                  </a:solidFill>
                  <a:latin typeface="微软雅黑" pitchFamily="34" charset="0"/>
                  <a:ea typeface="微软雅黑" pitchFamily="34" charset="-122"/>
                  <a:cs typeface="微软雅黑" pitchFamily="34" charset="-120"/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种）.故不同的参赛方案有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48+24=72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（种）.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1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一</a:t>
                </a:r>
                <a:r>
                  <a:rPr lang="en-US" altLang="zh-CN" sz="1800" b="1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题多解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SimSun" panose="02010600030101010101" pitchFamily="2" charset="-122"/>
                    <a:ea typeface="楷体" pitchFamily="34" charset="-122"/>
                    <a:cs typeface="微软雅黑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先从除了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以外的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4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名学生中选择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2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名参加物理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化学竞赛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种选法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再从余下的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3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名学生中选择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2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名参加数学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英语竞赛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种选法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因此共有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=72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种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）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不同的参赛方案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.故选C.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1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方</a:t>
                </a:r>
                <a:r>
                  <a:rPr lang="en-US" altLang="zh-CN" sz="1800" b="1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法总结</a:t>
                </a:r>
                <a:endParaRPr lang="en-US" altLang="zh-CN" sz="1800" dirty="0"/>
              </a:p>
              <a:p>
                <a:pPr algn="ctr" latinLnBrk="1">
                  <a:lnSpc>
                    <a:spcPts val="3300"/>
                  </a:lnSpc>
                </a:pPr>
                <a:r>
                  <a:rPr lang="en-US" altLang="zh-CN" b="1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解</a:t>
                </a:r>
                <a:r>
                  <a:rPr lang="en-US" altLang="zh-CN" sz="1800" b="1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决</a:t>
                </a: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“含”与“不含”问题的方法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“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含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”，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则先将这些元素取出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再用剩下的元素补足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；“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不含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”，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则先将这些元素剔除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再从剩下的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元素中选取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C_6_AS.23_1#246d16f95?vop=1&amp;pid=e26258e65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3703955"/>
              </a:xfrm>
              <a:prstGeom prst="rect">
                <a:avLst/>
              </a:prstGeom>
              <a:blipFill>
                <a:blip r:embed="rId3"/>
                <a:stretch>
                  <a:fillRect l="-1389" r="-1331" b="-37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3&amp;si=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BD.24_1#930bc5675?vop=1&amp;pid=983b53722&amp;color=0,0,0&amp;vtp=1&amp;bt=1&amp;bbb=1&amp;hb=1"/>
          <p:cNvSpPr/>
          <p:nvPr/>
        </p:nvSpPr>
        <p:spPr>
          <a:xfrm>
            <a:off x="832104" y="1080000"/>
            <a:ext cx="10533888" cy="7702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7.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教材变式</a:t>
            </a:r>
            <a:r>
              <a:rPr lang="en-US" altLang="zh-CN" sz="1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从6名男医生，5名女医生中选出3名医生组成一个医疗小组，且其中至少有1名女医生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，则</a:t>
            </a: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不同的选法共有(</a:t>
            </a:r>
            <a:r>
              <a:rPr lang="en-US" altLang="zh-CN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dirty="0"/>
          </a:p>
        </p:txBody>
      </p:sp>
      <p:sp>
        <p:nvSpPr>
          <p:cNvPr id="3" name="QC_6_AN.25_1#930bc5675.bracket?vop=1&amp;pid=983b53722&amp;color=0,0,0&amp;vpa=7&amp;vtp=1"/>
          <p:cNvSpPr/>
          <p:nvPr/>
        </p:nvSpPr>
        <p:spPr>
          <a:xfrm>
            <a:off x="2615660" y="1485765"/>
            <a:ext cx="331788" cy="35382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C</a:t>
            </a:r>
            <a:endParaRPr lang="en-US" altLang="zh-CN" dirty="0"/>
          </a:p>
        </p:txBody>
      </p:sp>
      <p:sp>
        <p:nvSpPr>
          <p:cNvPr id="4" name="QC_6_BD.24_2#930bc5675.choices?vop=1&amp;pid=983b53722&amp;color=0,0,0&amp;vtp=1&amp;bbb=1"/>
          <p:cNvSpPr/>
          <p:nvPr/>
        </p:nvSpPr>
        <p:spPr>
          <a:xfrm>
            <a:off x="832104" y="1892990"/>
            <a:ext cx="10533888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200"/>
              </a:lnSpc>
              <a:tabLst>
                <a:tab pos="2700147" algn="l"/>
                <a:tab pos="5374894" algn="l"/>
                <a:tab pos="8049641" algn="l"/>
              </a:tabLst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130种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140种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145种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155种</a:t>
            </a:r>
            <a:endParaRPr lang="en-US" altLang="zh-CN" sz="18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6_AS.26_1#930bc5675?vop=1&amp;pid=983b53722&amp;color=0,0,0&amp;vtp=1&amp;bbb=1&amp;hb=1"/>
              <p:cNvSpPr/>
              <p:nvPr/>
            </p:nvSpPr>
            <p:spPr>
              <a:xfrm>
                <a:off x="832104" y="2266307"/>
                <a:ext cx="10533888" cy="2876677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【解析】小组中有1名女医生的选法有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=75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（种）；小组中有2名女医生的选法有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=60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种）；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小组中有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3名女医生的选法有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（种）.所以共有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75+60+10=145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（种）选法.故选C.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1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一</a:t>
                </a:r>
                <a:r>
                  <a:rPr lang="en-US" altLang="zh-CN" sz="1800" b="1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题多解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SimSun" panose="02010600030101010101" pitchFamily="2" charset="-122"/>
                    <a:ea typeface="楷体" pitchFamily="34" charset="-122"/>
                    <a:cs typeface="微软雅黑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从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11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名医生中选出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3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名医生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且至少有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名女医生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等价于从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11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名医生中选出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3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名医生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再去掉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3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名医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生都是男医生的情况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（提示：“正面”分类情况超过“反面”分类情况时</a:t>
                </a:r>
                <a:r>
                  <a:rPr lang="en-US" altLang="zh-CN" sz="1800" b="0" i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，采用正难则反的思想可以简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化问题</a:t>
                </a:r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）</a:t>
                </a:r>
                <a:endParaRPr lang="en-US" altLang="zh-CN" sz="1800" dirty="0"/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故不同的选法共有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11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Sup>
                      <m:sSubSupPr>
                        <m:ctrlPr>
                          <a:rPr lang="en-US" altLang="zh-CN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=165−20=145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种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）.</a:t>
                </a:r>
                <a:endParaRPr lang="en-US" altLang="zh-CN" dirty="0"/>
              </a:p>
            </p:txBody>
          </p:sp>
        </mc:Choice>
        <mc:Fallback>
          <p:sp>
            <p:nvSpPr>
              <p:cNvPr id="5" name="QC_6_AS.26_1#930bc5675?vop=1&amp;pid=983b53722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266307"/>
                <a:ext cx="10533888" cy="2876677"/>
              </a:xfrm>
              <a:prstGeom prst="rect">
                <a:avLst/>
              </a:prstGeom>
              <a:blipFill>
                <a:blip r:embed="rId3"/>
                <a:stretch>
                  <a:fillRect l="-1389" r="-1736" b="-487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4&amp;si=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AS.26_2#930bc5675?vop=1&amp;pid=983b53722&amp;color=0,0,0&amp;mp=1&amp;vtp=1&amp;bt=1&amp;bbb=1&amp;hb=1"/>
          <p:cNvSpPr/>
          <p:nvPr/>
        </p:nvSpPr>
        <p:spPr>
          <a:xfrm>
            <a:off x="832104" y="1080000"/>
            <a:ext cx="10533888" cy="16084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方法总结</a:t>
            </a:r>
            <a:endParaRPr lang="en-US" altLang="zh-CN" sz="1800" dirty="0"/>
          </a:p>
          <a:p>
            <a:pPr algn="ctr" latinLnBrk="1">
              <a:lnSpc>
                <a:spcPts val="3300"/>
              </a:lnSpc>
            </a:pPr>
            <a:r>
              <a:rPr lang="en-US" altLang="zh-CN" b="1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</a:t>
            </a:r>
            <a:r>
              <a:rPr lang="en-US" altLang="zh-CN" sz="1800" b="1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决</a:t>
            </a:r>
            <a:r>
              <a:rPr lang="en-US" altLang="zh-CN" sz="18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“至多”“至少”问题的方法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SimSun" panose="02010600030101010101" pitchFamily="2" charset="-122"/>
                <a:ea typeface="楷体" pitchFamily="34" charset="-122"/>
                <a:cs typeface="微软雅黑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解这类题必须理解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至多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”“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至少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这两个关键词的含义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谨防重复与漏解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用直接法和间接法都可</a:t>
            </a: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以求解</a:t>
            </a:r>
            <a:r>
              <a:rPr lang="en-US" altLang="zh-CN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通常用直接法进行分类讨论</a:t>
            </a:r>
            <a:r>
              <a:rPr lang="en-US" altLang="zh-CN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当直接法分类情况过多时</a:t>
            </a:r>
            <a:r>
              <a:rPr lang="en-US" altLang="zh-CN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则采用正难则反的思想</a:t>
            </a:r>
            <a:r>
              <a:rPr lang="en-US" altLang="zh-CN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用间接法处理</a:t>
            </a:r>
            <a:r>
              <a:rPr lang="en-US" altLang="zh-CN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endParaRPr lang="en-US" altLang="zh-CN" dirty="0"/>
          </a:p>
        </p:txBody>
      </p:sp>
    </p:spTree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5&amp;si=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27_1#ed1877e7c?vop=1&amp;pid=983b53722&amp;color=0,0,0&amp;vtp=1&amp;bt=1&amp;bbb=1&amp;hb=1"/>
          <p:cNvSpPr/>
          <p:nvPr/>
        </p:nvSpPr>
        <p:spPr>
          <a:xfrm>
            <a:off x="832104" y="1080000"/>
            <a:ext cx="10533888" cy="11893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8.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某校举办一年一度的田径运动会，其中田赛含跳高、跳远、铅球等5个项目，径赛含100米、400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米等4</a:t>
            </a: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个项目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.某班为选拔优秀运动员，在班内组织选拔赛，要求同学们积极报名参赛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，每位同学田赛与径赛各</a:t>
            </a: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至少报名</a:t>
            </a:r>
            <a:r>
              <a:rPr lang="en-US" altLang="zh-CN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1个项目，且每人至多报3个项目</a:t>
            </a:r>
            <a:r>
              <a:rPr lang="en-US" altLang="zh-CN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，则每位同学的报名方案共有</a:t>
            </a:r>
            <a:r>
              <a:rPr lang="en-US" altLang="zh-CN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种</a:t>
            </a:r>
            <a:r>
              <a:rPr lang="en-US" altLang="zh-CN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（用数字作答）.</a:t>
            </a:r>
            <a:endParaRPr lang="en-US" altLang="zh-CN" dirty="0"/>
          </a:p>
        </p:txBody>
      </p:sp>
      <p:sp>
        <p:nvSpPr>
          <p:cNvPr id="3" name="QB_6_AN.28_1#ed1877e7c.blank?vop=1&amp;pid=983b53722&amp;color=0,0,0&amp;vpa=8&amp;vtp=1&amp;bbb=1"/>
          <p:cNvSpPr/>
          <p:nvPr/>
        </p:nvSpPr>
        <p:spPr>
          <a:xfrm>
            <a:off x="7949660" y="1866765"/>
            <a:ext cx="433388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90</a:t>
            </a:r>
            <a:endParaRPr lang="en-US" altLang="zh-CN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B_6_AS.29_1#ed1877e7c?vop=1&amp;pid=983b53722&amp;color=0,0,0&amp;vtp=1&amp;bbb=1"/>
              <p:cNvSpPr/>
              <p:nvPr/>
            </p:nvSpPr>
            <p:spPr>
              <a:xfrm>
                <a:off x="832104" y="2275832"/>
                <a:ext cx="10533888" cy="12179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4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【解析】①若只报2个项目，由题意知，有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（种）报名方案.</a:t>
                </a:r>
                <a:endParaRPr lang="en-US" altLang="zh-CN" sz="1800" dirty="0"/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②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若报3个项目，由题意知，有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=70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（种）报名方案.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故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每位同学的报名方案共有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20+70=90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（种）.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B_6_AS.29_1#ed1877e7c?vop=1&amp;pid=983b53722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275832"/>
                <a:ext cx="10533888" cy="1217930"/>
              </a:xfrm>
              <a:prstGeom prst="rect">
                <a:avLst/>
              </a:prstGeom>
              <a:blipFill>
                <a:blip r:embed="rId3"/>
                <a:stretch>
                  <a:fillRect l="-1389" b="-1150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6&amp;si=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30_1#936224b7e?vop=1&amp;pid=4a03b0548&amp;color=0,0,0&amp;vtp=1&amp;bt=1&amp;bbb=1&amp;hb=1"/>
          <p:cNvSpPr/>
          <p:nvPr/>
        </p:nvSpPr>
        <p:spPr>
          <a:xfrm>
            <a:off x="832104" y="1080000"/>
            <a:ext cx="10533888" cy="7702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9.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有10个相同的小球，现全部分给甲、乙、丙3人，若甲至少得1个球，乙至少得2个球，丙至少得3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个球，</a:t>
            </a: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则不同的分法有</a:t>
            </a:r>
            <a:r>
              <a:rPr lang="en-US" altLang="zh-CN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种</a:t>
            </a:r>
            <a:r>
              <a:rPr lang="en-US" altLang="zh-CN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（用数字作答）.</a:t>
            </a:r>
            <a:endParaRPr lang="en-US" altLang="zh-CN" dirty="0"/>
          </a:p>
        </p:txBody>
      </p:sp>
      <p:sp>
        <p:nvSpPr>
          <p:cNvPr id="3" name="QB_6_AN.31_1#936224b7e.blank?vop=1&amp;pid=4a03b0548&amp;color=0,0,0&amp;vpa=9&amp;vtp=1&amp;bbb=1"/>
          <p:cNvSpPr/>
          <p:nvPr/>
        </p:nvSpPr>
        <p:spPr>
          <a:xfrm>
            <a:off x="2425160" y="1447665"/>
            <a:ext cx="433388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15</a:t>
            </a:r>
            <a:endParaRPr lang="en-US" altLang="zh-CN" dirty="0"/>
          </a:p>
        </p:txBody>
      </p:sp>
      <p:sp>
        <p:nvSpPr>
          <p:cNvPr id="4" name="QB_6_EX.32_1#936224b7e?vop=1&amp;pid=4a03b0548&amp;color=0,0,0&amp;vtp=1&amp;bbb=1"/>
          <p:cNvSpPr/>
          <p:nvPr/>
        </p:nvSpPr>
        <p:spPr>
          <a:xfrm>
            <a:off x="832104" y="1892990"/>
            <a:ext cx="10533888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1" i="0" spc="-10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攻略上分</a:t>
            </a:r>
            <a:r>
              <a:rPr lang="en-US" altLang="zh-CN" sz="1800" b="0" i="0" spc="-10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spc="-10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相同元素指定数量的分组分配问题</a:t>
            </a:r>
            <a:r>
              <a:rPr lang="en-US" altLang="zh-CN" sz="1800" b="0" i="0" spc="-10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1800" b="0" i="0" spc="-10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可以通过预先分配多余量转化为常规问题</a:t>
            </a:r>
            <a:r>
              <a:rPr lang="en-US" altLang="zh-CN" sz="1800" b="0" i="0" spc="-10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1800" b="0" i="0" spc="-10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再采用隔板法求解</a:t>
            </a:r>
            <a:r>
              <a:rPr lang="en-US" altLang="zh-CN" sz="1800" b="0" i="0" spc="-10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endParaRPr lang="en-US" altLang="zh-CN" sz="1800" spc="-1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B_6_AS.33_1#936224b7e?vop=1&amp;pid=4a03b0548&amp;color=0,0,0&amp;vtp=1&amp;bbb=1"/>
              <p:cNvSpPr/>
              <p:nvPr/>
            </p:nvSpPr>
            <p:spPr>
              <a:xfrm>
                <a:off x="832104" y="2313297"/>
                <a:ext cx="10533888" cy="1201738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【解析】由题，先给乙1个球，丙2个球，</a:t>
                </a:r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（提示：预先分配多余量）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此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时题目转化为有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7个相同的小球，全部分给甲、乙、丙3人，且每人至少分到1个球.</a:t>
                </a:r>
                <a:endParaRPr lang="en-US" altLang="zh-CN" sz="1800" dirty="0"/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此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时可将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7个球排成1列，在中间的6个空中插入2个隔板，即不同的分法共有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=15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（种）.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5" name="QB_6_AS.33_1#936224b7e?vop=1&amp;pid=4a03b0548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313297"/>
                <a:ext cx="10533888" cy="1201738"/>
              </a:xfrm>
              <a:prstGeom prst="rect">
                <a:avLst/>
              </a:prstGeom>
              <a:blipFill>
                <a:blip r:embed="rId3"/>
                <a:stretch>
                  <a:fillRect l="-1389" b="-1161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5" grpId="0" build="p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7&amp;si=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6_AS.33_2#936224b7e?vop=1&amp;pid=4a03b0548&amp;color=0,0,0&amp;mp=1&amp;vtp=1&amp;bt=1&amp;bbb=1&amp;hb=1"/>
              <p:cNvSpPr/>
              <p:nvPr/>
            </p:nvSpPr>
            <p:spPr>
              <a:xfrm>
                <a:off x="832104" y="1080000"/>
                <a:ext cx="10533888" cy="28657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一题多解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先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分给甲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个球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乙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2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个球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丙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3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个球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还剩下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4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个球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①4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个球分给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个人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有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3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种分法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②4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个球分给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2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个人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有两种情况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，1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个人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3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个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另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个人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个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=6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种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）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分法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；2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个人都是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2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个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有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3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种分法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③4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个球分给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3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个人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只有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1，1，2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这种情况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有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3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种分法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由分类加法计数原理可得共有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3+6+3+3=15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种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）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不同的分法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B_6_AS.33_2#936224b7e?vop=1&amp;pid=4a03b0548&amp;color=0,0,0&amp;mp=1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2865755"/>
              </a:xfrm>
              <a:prstGeom prst="rect">
                <a:avLst/>
              </a:prstGeom>
              <a:blipFill>
                <a:blip r:embed="rId3"/>
                <a:stretch>
                  <a:fillRect l="-1389" b="-510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8&amp;si=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34_1#ba2cd7da4?vop=1&amp;pid=4a03b0548&amp;color=0,0,0&amp;vtp=1&amp;bt=1&amp;bbb=1&amp;hb=1"/>
          <p:cNvSpPr/>
          <p:nvPr/>
        </p:nvSpPr>
        <p:spPr>
          <a:xfrm>
            <a:off x="832104" y="1080000"/>
            <a:ext cx="10533888" cy="7702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10.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居委会用2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400元的资金为居民购买良种羊羔，共有肉用山羊、毛用绵羊、产奶山羊三种羊羔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，价格</a:t>
            </a: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均为每只</a:t>
            </a:r>
            <a:r>
              <a:rPr lang="en-US" altLang="zh-CN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300元，若要求每种羊羔至少买1只</a:t>
            </a:r>
            <a:r>
              <a:rPr lang="en-US" altLang="zh-CN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，则所有可能的购买方案种数为</a:t>
            </a:r>
            <a:r>
              <a:rPr lang="en-US" altLang="zh-CN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</a:t>
            </a:r>
            <a:r>
              <a:rPr lang="en-US" altLang="zh-CN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用数字作答）.</a:t>
            </a:r>
            <a:endParaRPr lang="en-US" altLang="zh-CN" dirty="0"/>
          </a:p>
        </p:txBody>
      </p:sp>
      <p:sp>
        <p:nvSpPr>
          <p:cNvPr id="3" name="QB_6_AN.35_1#ba2cd7da4.blank?vop=1&amp;pid=4a03b0548&amp;color=0,0,0&amp;vpa=10&amp;vtp=1&amp;bbb=1"/>
          <p:cNvSpPr/>
          <p:nvPr/>
        </p:nvSpPr>
        <p:spPr>
          <a:xfrm>
            <a:off x="8444960" y="1447665"/>
            <a:ext cx="433388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21</a:t>
            </a:r>
            <a:endParaRPr lang="en-US" altLang="zh-CN" dirty="0"/>
          </a:p>
        </p:txBody>
      </p:sp>
      <p:sp>
        <p:nvSpPr>
          <p:cNvPr id="4" name="QB_6_EX.36_1#ba2cd7da4?vop=1&amp;pid=4a03b0548&amp;color=0,0,0&amp;vtp=1&amp;bbb=1&amp;hb=1"/>
          <p:cNvSpPr/>
          <p:nvPr/>
        </p:nvSpPr>
        <p:spPr>
          <a:xfrm>
            <a:off x="832104" y="1898007"/>
            <a:ext cx="10533888" cy="7702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攻略上分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由于每只羊羔的价格均为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300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元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则共有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8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个购买羊羔的指标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可看作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8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个无差别的小球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故问</a:t>
            </a: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题等价于把</a:t>
            </a:r>
            <a:r>
              <a:rPr lang="en-US" altLang="zh-CN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8</a:t>
            </a:r>
            <a:r>
              <a:rPr lang="en-US" altLang="zh-CN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个无差别的小球装入三个不同的盒子中</a:t>
            </a:r>
            <a:r>
              <a:rPr lang="en-US" altLang="zh-CN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每个盒子至少装</a:t>
            </a:r>
            <a:r>
              <a:rPr lang="en-US" altLang="zh-CN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</a:t>
            </a:r>
            <a:r>
              <a:rPr lang="en-US" altLang="zh-CN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个小球</a:t>
            </a:r>
            <a:r>
              <a:rPr lang="en-US" altLang="zh-CN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用隔板法处理</a:t>
            </a:r>
            <a:r>
              <a:rPr lang="en-US" altLang="zh-CN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endParaRPr lang="en-US" altLang="zh-CN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B_6_AS.37_1#ba2cd7da4?vop=1&amp;pid=4a03b0548&amp;color=0,0,0&amp;vtp=1&amp;bbb=1&amp;hb=1"/>
              <p:cNvSpPr/>
              <p:nvPr/>
            </p:nvSpPr>
            <p:spPr>
              <a:xfrm>
                <a:off x="832104" y="2717792"/>
                <a:ext cx="10533888" cy="20307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【解析】由于每只羊羔的价格均为300元，则共有8个购买羊羔的指标，可以看成8个无差别的小球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，三种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不同的羊羔可以看成三个编号分别为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1，2，3的盒子，</a:t>
                </a:r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（提示：准确判断需要分配的相同元素是谁）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则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问题转化为把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8个无差别的小球装入三个不同的盒子中，每个盒子至少装1个小球.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用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隔板法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，8个小球共有7个空，装进三个不同的盒子中，故插入2个隔板，共有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（种）方法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共有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21种不同的购买方案.</a:t>
                </a:r>
                <a:endParaRPr lang="en-US" altLang="zh-CN" dirty="0"/>
              </a:p>
            </p:txBody>
          </p:sp>
        </mc:Choice>
        <mc:Fallback>
          <p:sp>
            <p:nvSpPr>
              <p:cNvPr id="5" name="QB_6_AS.37_1#ba2cd7da4?vop=1&amp;pid=4a03b0548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717792"/>
                <a:ext cx="10533888" cy="2030730"/>
              </a:xfrm>
              <a:prstGeom prst="rect">
                <a:avLst/>
              </a:prstGeom>
              <a:blipFill>
                <a:blip r:embed="rId3"/>
                <a:stretch>
                  <a:fillRect l="-1389" r="-1157" b="-660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5" grpId="0" build="p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9&amp;si=1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6_BD.38_1#b5504d0c9?vop=1&amp;pid=4a03b0548&amp;color=0,0,0&amp;vtp=1&amp;bt=1&amp;bbb=1"/>
              <p:cNvSpPr/>
              <p:nvPr/>
            </p:nvSpPr>
            <p:spPr>
              <a:xfrm>
                <a:off x="832104" y="1118100"/>
                <a:ext cx="10531904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11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900" b="0" i="0" kern="0">
                    <a:solidFill>
                      <a:srgbClr val="FFFFFF"/>
                    </a:solidFill>
                    <a:latin typeface="SimSun" panose="02010600030101010101" pitchFamily="2" charset="-122"/>
                    <a:ea typeface="微软雅黑" pitchFamily="34" charset="-122"/>
                    <a:cs typeface="微软雅黑" pitchFamily="34" charset="-120"/>
                  </a:rPr>
                  <a:t>      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方程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𝑧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𝑤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=16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共有</a:t>
                </a:r>
                <a:r>
                  <a:rPr lang="en-US" altLang="zh-CN" sz="180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_____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组正整数解，共有</a:t>
                </a:r>
                <a:r>
                  <a:rPr lang="en-US" altLang="zh-CN" sz="180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_____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组非负整数解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（用数字作答）.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B_6_BD.38_1#b5504d0c9?vop=1&amp;pid=4a03b0548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118100"/>
                <a:ext cx="10531904" cy="360680"/>
              </a:xfrm>
              <a:prstGeom prst="rect">
                <a:avLst/>
              </a:prstGeom>
              <a:blipFill>
                <a:blip r:embed="rId3"/>
                <a:stretch>
                  <a:fillRect l="-1390" t="-3333" b="-3833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QB_6_BD.38_1#b5504d0c9?vop=1&amp;pid=4a03b0548&amp;color=0,0,0&amp;tib=255,255,255&amp;iip=1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272128" y="1218049"/>
            <a:ext cx="393192" cy="1645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4" name="QB_6_AN.39_1#b5504d0c9.blank?vop=1&amp;pid=4a03b0548&amp;color=0,0,0&amp;vpa=11&amp;vtp=1&amp;bbb=1"/>
          <p:cNvSpPr/>
          <p:nvPr/>
        </p:nvSpPr>
        <p:spPr>
          <a:xfrm>
            <a:off x="4486561" y="1076190"/>
            <a:ext cx="566738" cy="3638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2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455</a:t>
            </a:r>
            <a:endParaRPr lang="en-US" altLang="zh-CN" dirty="0"/>
          </a:p>
        </p:txBody>
      </p:sp>
      <p:sp>
        <p:nvSpPr>
          <p:cNvPr id="5" name="QB_6_AN.40_1#b5504d0c9.blank?vop=1&amp;pid=4a03b0548&amp;color=0,0,0&amp;vpa=12&amp;vtp=1&amp;bbb=1"/>
          <p:cNvSpPr/>
          <p:nvPr/>
        </p:nvSpPr>
        <p:spPr>
          <a:xfrm>
            <a:off x="6886860" y="1076190"/>
            <a:ext cx="566738" cy="3638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2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969</a:t>
            </a:r>
            <a:endParaRPr lang="en-US" altLang="zh-CN" dirty="0"/>
          </a:p>
        </p:txBody>
      </p:sp>
      <p:sp>
        <p:nvSpPr>
          <p:cNvPr id="6" name="QB_6_EX.41_1#b5504d0c9?vop=1&amp;pid=4a03b0548&amp;color=0,0,0&amp;vtp=1&amp;bbb=1&amp;hb=1"/>
          <p:cNvSpPr/>
          <p:nvPr/>
        </p:nvSpPr>
        <p:spPr>
          <a:xfrm>
            <a:off x="832104" y="1484622"/>
            <a:ext cx="10533888" cy="7702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攻略上分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本题是组合的综合应用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关于不定方程的解的问题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此类问题通常是求和的形式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可以将其看</a:t>
            </a: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作相同元素的分组分配问题</a:t>
            </a:r>
            <a:r>
              <a:rPr lang="en-US" altLang="zh-CN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采用隔板法求解</a:t>
            </a:r>
            <a:r>
              <a:rPr lang="en-US" altLang="zh-CN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endParaRPr lang="en-US" altLang="zh-CN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QB_6_AS.42_1#b5504d0c9?vop=1&amp;pid=4a03b0548&amp;color=0,0,0&amp;vtp=1&amp;bbb=1&amp;hb=1"/>
              <p:cNvSpPr/>
              <p:nvPr/>
            </p:nvSpPr>
            <p:spPr>
              <a:xfrm>
                <a:off x="832104" y="2266307"/>
                <a:ext cx="10533888" cy="3297301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【解析】可将16理解为16个1相加.而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𝑧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𝑤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相当于四个盒子，每个盒子里装入若干个1.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对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于第一个空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，将16个1排成一排，形成15个空隙，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空隙中插入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3个隔板，将16个1截为4个部分，每个部分的和对应四元方程的正整数解，则有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15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=455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00" b="0" i="0" kern="0" spc="-99900">
                  <a:solidFill>
                    <a:srgbClr val="FFFFFF"/>
                  </a:solidFill>
                  <a:latin typeface="微软雅黑" pitchFamily="34" charset="0"/>
                  <a:ea typeface="微软雅黑" pitchFamily="34" charset="-122"/>
                  <a:cs typeface="微软雅黑" pitchFamily="34" charset="-120"/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组）正整数解.</a:t>
                </a:r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（提示：将方程正整数解的组数，看成相同元素分组分配问题，采用隔板法）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对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于第二个空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，由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𝑧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𝑤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=16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+1)+(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+1)+(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𝑧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+1)+(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𝑤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+1)=20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则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可转化为将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20个1排成一排，在中间的19个空隙中插入3个隔板，</a:t>
                </a:r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（提示：</a:t>
                </a:r>
                <a:r>
                  <a:rPr lang="en-US" altLang="zh-CN" sz="1800" b="0" i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转化为方程正整数解的组数，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采用隔板法求解即可</a:t>
                </a:r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）</a:t>
                </a:r>
                <a:endParaRPr lang="en-US" altLang="zh-CN" sz="1800" dirty="0"/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可得原方程共有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19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=969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（组）非负整数解.</a:t>
                </a:r>
                <a:endParaRPr lang="en-US" altLang="zh-CN" dirty="0"/>
              </a:p>
            </p:txBody>
          </p:sp>
        </mc:Choice>
        <mc:Fallback>
          <p:sp>
            <p:nvSpPr>
              <p:cNvPr id="7" name="QB_6_AS.42_1#b5504d0c9?vop=1&amp;pid=4a03b0548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266307"/>
                <a:ext cx="10533888" cy="3297301"/>
              </a:xfrm>
              <a:prstGeom prst="rect">
                <a:avLst/>
              </a:prstGeom>
              <a:blipFill>
                <a:blip r:embed="rId5"/>
                <a:stretch>
                  <a:fillRect l="-1389" r="-2431" b="-406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5" grpId="0" build="p" animBg="1"/>
      <p:bldP spid="6" grpId="0" build="p" animBg="1"/>
      <p:bldP spid="7" grpId="0" build="p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&amp;si=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#bc1d22f5b.fixed?pid=84ecbc806&amp;color=195,214,0&amp;vtp=1&amp;bbb=1"/>
          <p:cNvSpPr/>
          <p:nvPr/>
        </p:nvSpPr>
        <p:spPr>
          <a:xfrm>
            <a:off x="0" y="1618488"/>
            <a:ext cx="12188952" cy="896112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C3D6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第六章计数原理</a:t>
            </a:r>
            <a:endParaRPr lang="en-US" altLang="zh-CN" sz="4400" dirty="0"/>
          </a:p>
        </p:txBody>
      </p:sp>
      <p:sp>
        <p:nvSpPr>
          <p:cNvPr id="3" name="C_2_BD#bc1d22f5b.fixed?pid=84ecbc806&amp;color=255,255,255&amp;vtp=1&amp;bbb=1"/>
          <p:cNvSpPr/>
          <p:nvPr/>
        </p:nvSpPr>
        <p:spPr>
          <a:xfrm>
            <a:off x="0" y="2880360"/>
            <a:ext cx="12188952" cy="64922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4000"/>
              </a:lnSpc>
            </a:pPr>
            <a:r>
              <a:rPr lang="en-US" altLang="zh-CN" sz="3200" b="0" i="0" dirty="0">
                <a:solidFill>
                  <a:srgbClr val="FFFF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6.2</a:t>
            </a:r>
            <a:r>
              <a:rPr lang="en-US" altLang="zh-CN" sz="3200" b="0" i="0" dirty="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3200" b="0" i="0" dirty="0">
                <a:solidFill>
                  <a:srgbClr val="FFFF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排列与组合</a:t>
            </a:r>
            <a:endParaRPr lang="en-US" altLang="zh-CN" sz="3200" dirty="0"/>
          </a:p>
        </p:txBody>
      </p:sp>
    </p:spTree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0&amp;si=2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6_AS.42_2#b5504d0c9?vop=1&amp;pid=4a03b0548&amp;color=0,0,0&amp;mp=1&amp;vtp=1&amp;bt=1&amp;bbb=1&amp;hb=1"/>
              <p:cNvSpPr/>
              <p:nvPr/>
            </p:nvSpPr>
            <p:spPr>
              <a:xfrm>
                <a:off x="832104" y="1080000"/>
                <a:ext cx="10533888" cy="20275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方法总结</a:t>
                </a:r>
                <a:endParaRPr lang="en-US" altLang="zh-CN" sz="1800" dirty="0"/>
              </a:p>
              <a:p>
                <a:pPr algn="ctr"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𝑧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≥3,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1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∗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正整数解的组数问题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SimSun" panose="02010600030101010101" pitchFamily="2" charset="-122"/>
                    <a:ea typeface="楷体" pitchFamily="34" charset="-122"/>
                    <a:cs typeface="微软雅黑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此类问题可以转化为将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个相同的物品分成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3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组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若方程为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1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∗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则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分成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组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），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每组至少有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个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有多少种不同分法的问题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本质上是相同元素的分组分配问题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常用隔板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法解决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B_6_AS.42_2#b5504d0c9?vop=1&amp;pid=4a03b0548&amp;color=0,0,0&amp;mp=1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2027555"/>
              </a:xfrm>
              <a:prstGeom prst="rect">
                <a:avLst/>
              </a:prstGeom>
              <a:blipFill>
                <a:blip r:embed="rId3"/>
                <a:stretch>
                  <a:fillRect l="-1389" r="-289" b="-690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1&amp;si=2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BD.43_1#f72bbcf46?vop=1&amp;pid=98a2b1495&amp;color=0,0,0&amp;vtp=1&amp;bt=1&amp;bbb=1"/>
          <p:cNvSpPr/>
          <p:nvPr/>
        </p:nvSpPr>
        <p:spPr>
          <a:xfrm>
            <a:off x="832104" y="1080000"/>
            <a:ext cx="10591800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12.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将甲、乙、丙、丁4名同学分配到3个班，要求每个班至少分到1名同学，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则不同的分配方式有(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1800" dirty="0"/>
          </a:p>
        </p:txBody>
      </p:sp>
      <p:sp>
        <p:nvSpPr>
          <p:cNvPr id="3" name="QC_6_AN.44_1#f72bbcf46.bracket?vop=1&amp;pid=98a2b1495&amp;color=0,0,0&amp;vpa=13&amp;vtp=1"/>
          <p:cNvSpPr/>
          <p:nvPr/>
        </p:nvSpPr>
        <p:spPr>
          <a:xfrm>
            <a:off x="10767472" y="1076190"/>
            <a:ext cx="331788" cy="36334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2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A</a:t>
            </a:r>
            <a:endParaRPr lang="en-US" altLang="zh-CN" dirty="0"/>
          </a:p>
        </p:txBody>
      </p:sp>
      <p:sp>
        <p:nvSpPr>
          <p:cNvPr id="4" name="QC_6_BD.43_2#f72bbcf46.choices?vop=1&amp;pid=98a2b1495&amp;color=0,0,0&amp;vtp=1&amp;bbb=1"/>
          <p:cNvSpPr/>
          <p:nvPr/>
        </p:nvSpPr>
        <p:spPr>
          <a:xfrm>
            <a:off x="832104" y="1489003"/>
            <a:ext cx="10533888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200"/>
              </a:lnSpc>
              <a:tabLst>
                <a:tab pos="2706497" algn="l"/>
                <a:tab pos="5374894" algn="l"/>
                <a:tab pos="8055991" algn="l"/>
              </a:tabLst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36种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30种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24种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20种</a:t>
            </a:r>
            <a:endParaRPr lang="en-US" altLang="zh-CN" sz="18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6_AS.45_1#f72bbcf46?vop=1&amp;pid=98a2b1495&amp;color=0,0,0&amp;vtp=1&amp;bbb=1&amp;hb=1"/>
              <p:cNvSpPr/>
              <p:nvPr/>
            </p:nvSpPr>
            <p:spPr>
              <a:xfrm>
                <a:off x="832104" y="1909310"/>
                <a:ext cx="10533888" cy="782701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【解析】先将4名同学分为三组，每组的人数分别为2，1，1，再将这三组同学分配到3个班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，由分步乘法</a:t>
                </a:r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计数原理可知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，不同的分配方式种数为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sSubSup>
                      <m:sSubSupPr>
                        <m:ctrlPr>
                          <a:rPr lang="en-US" altLang="zh-CN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=6×6=36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.故选A.</a:t>
                </a:r>
                <a:endParaRPr lang="en-US" altLang="zh-CN" dirty="0"/>
              </a:p>
            </p:txBody>
          </p:sp>
        </mc:Choice>
        <mc:Fallback>
          <p:sp>
            <p:nvSpPr>
              <p:cNvPr id="5" name="QC_6_AS.45_1#f72bbcf46?vop=1&amp;pid=98a2b1495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909310"/>
                <a:ext cx="10533888" cy="782701"/>
              </a:xfrm>
              <a:prstGeom prst="rect">
                <a:avLst/>
              </a:prstGeom>
              <a:blipFill>
                <a:blip r:embed="rId3"/>
                <a:stretch>
                  <a:fillRect l="-1389" r="-1157" b="-1782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2&amp;si=2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BD.46_1#01b811eae?vop=1&amp;pid=98a2b1495&amp;color=0,0,0&amp;vtp=1&amp;bt=1&amp;bbb=1&amp;hb=1"/>
          <p:cNvSpPr/>
          <p:nvPr/>
        </p:nvSpPr>
        <p:spPr>
          <a:xfrm>
            <a:off x="832104" y="1080000"/>
            <a:ext cx="10533888" cy="7702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13.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中国空间站的主体由天和核心舱、问天实验舱和梦天实验舱构成.若安排6名航天员在天和核心舱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、问</a:t>
            </a: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天实验舱和梦天实验舱开展实验</a:t>
            </a:r>
            <a:r>
              <a:rPr lang="en-US" altLang="zh-CN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，每名航天员都要参加，每个舱中都有2人，</a:t>
            </a:r>
            <a:r>
              <a:rPr lang="en-US" altLang="zh-CN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则不同的安排方法有(</a:t>
            </a:r>
            <a:r>
              <a:rPr lang="en-US" altLang="zh-CN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dirty="0"/>
          </a:p>
        </p:txBody>
      </p:sp>
      <p:sp>
        <p:nvSpPr>
          <p:cNvPr id="3" name="QC_6_AN.47_1#01b811eae.bracket?vop=1&amp;pid=98a2b1495&amp;color=0,0,0&amp;vpa=14&amp;vtp=1"/>
          <p:cNvSpPr/>
          <p:nvPr/>
        </p:nvSpPr>
        <p:spPr>
          <a:xfrm>
            <a:off x="10750010" y="1485765"/>
            <a:ext cx="331788" cy="35382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B</a:t>
            </a:r>
            <a:endParaRPr lang="en-US" altLang="zh-CN" dirty="0"/>
          </a:p>
        </p:txBody>
      </p:sp>
      <p:sp>
        <p:nvSpPr>
          <p:cNvPr id="4" name="QC_6_BD.46_2#01b811eae.choices?vop=1&amp;pid=98a2b1495&amp;color=0,0,0&amp;vtp=1&amp;bbb=1"/>
          <p:cNvSpPr/>
          <p:nvPr/>
        </p:nvSpPr>
        <p:spPr>
          <a:xfrm>
            <a:off x="832104" y="1892990"/>
            <a:ext cx="10533888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200"/>
              </a:lnSpc>
              <a:tabLst>
                <a:tab pos="2639822" algn="l"/>
                <a:tab pos="5241544" algn="l"/>
                <a:tab pos="7982966" algn="l"/>
              </a:tabLst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72种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90种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360种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540种</a:t>
            </a:r>
            <a:endParaRPr lang="en-US" altLang="zh-CN" sz="1800" dirty="0"/>
          </a:p>
        </p:txBody>
      </p:sp>
      <p:sp>
        <p:nvSpPr>
          <p:cNvPr id="5" name="QC_6_EX.48_1#01b811eae?vop=1&amp;pid=98a2b1495&amp;color=0,0,0&amp;vtp=1&amp;bbb=1&amp;hb=1"/>
          <p:cNvSpPr/>
          <p:nvPr/>
        </p:nvSpPr>
        <p:spPr>
          <a:xfrm>
            <a:off x="832104" y="2313297"/>
            <a:ext cx="10533888" cy="7702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攻略上分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由题知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需把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6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名航天员分成三组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每组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人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再把这三组分配到三个舱中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这属于不同元素分</a:t>
            </a: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组分配问题</a:t>
            </a:r>
            <a:r>
              <a:rPr lang="en-US" altLang="zh-CN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endParaRPr lang="en-US" altLang="zh-CN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QC_6_AS.49_1#01b811eae?vop=1&amp;pid=98a2b1495&amp;color=0,0,0&amp;vtp=1&amp;bbb=1&amp;hb=1"/>
              <p:cNvSpPr/>
              <p:nvPr/>
            </p:nvSpPr>
            <p:spPr>
              <a:xfrm>
                <a:off x="832104" y="3086092"/>
                <a:ext cx="10533888" cy="10668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【解析】先把6名航天员分成三组，每组2人，有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6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</m:num>
                      <m:den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A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p>
                        </m:sSubSup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种方法,再把这三组分配到三个舱中，每舱一组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，有</a:t>
                </a:r>
              </a:p>
              <a:p>
                <a:pPr latinLnBrk="1">
                  <a:lnSpc>
                    <a:spcPts val="4200"/>
                  </a:lnSpc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种方法,所以不同的安排方法共有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6</m:t>
                            </m:r>
                          </m:sub>
                          <m:sup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  <m:sSubSup>
                          <m:sSubSupPr>
                            <m:ctrlPr>
                              <a:rPr lang="en-US" altLang="zh-CN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sub>
                          <m:sup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  <m:sSubSup>
                          <m:sSubSupPr>
                            <m:ctrlPr>
                              <a:rPr lang="en-US" altLang="zh-CN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  <m:sup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</m:num>
                      <m:den>
                        <m:sSubSup>
                          <m:sSubSupPr>
                            <m:ctrlPr>
                              <a:rPr lang="en-US" altLang="zh-CN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A</m:t>
                            </m:r>
                          </m:e>
                          <m:sub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b>
                          <m:sup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p>
                        </m:sSubSup>
                      </m:den>
                    </m:f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bSup>
                      <m:sSubSupPr>
                        <m:ctrlPr>
                          <a:rPr lang="en-US" altLang="zh-CN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=90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（种）.故选B.</a:t>
                </a:r>
                <a:endParaRPr lang="en-US" altLang="zh-CN" dirty="0"/>
              </a:p>
            </p:txBody>
          </p:sp>
        </mc:Choice>
        <mc:Fallback>
          <p:sp>
            <p:nvSpPr>
              <p:cNvPr id="6" name="QC_6_AS.49_1#01b811eae?vop=1&amp;pid=98a2b1495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3086092"/>
                <a:ext cx="10533888" cy="1066800"/>
              </a:xfrm>
              <a:prstGeom prst="rect">
                <a:avLst/>
              </a:prstGeom>
              <a:blipFill>
                <a:blip r:embed="rId3"/>
                <a:stretch>
                  <a:fillRect l="-1389" r="-1215" b="-342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  <p:bldP spid="6" grpId="0" build="p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3&amp;si=2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6_AS.49_2#01b811eae?vop=1&amp;pid=98a2b1495&amp;color=0,0,0&amp;mp=1&amp;vtp=1&amp;bt=1&amp;bbb=1"/>
              <p:cNvSpPr/>
              <p:nvPr/>
            </p:nvSpPr>
            <p:spPr>
              <a:xfrm>
                <a:off x="832104" y="1080000"/>
                <a:ext cx="10533888" cy="37039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一题多解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①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先从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6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名航天员中选出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2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名分配到天和核心舱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种选法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②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再从余下的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4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名航天员中选出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2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名分配到问天实验舱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种选法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③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将余下的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2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名航天员分配到梦天实验舱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种选法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根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据分步乘法计数原理得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不同的安排方法有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=90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种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）.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1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方</a:t>
                </a:r>
                <a:r>
                  <a:rPr lang="en-US" altLang="zh-CN" sz="1800" b="1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法总结</a:t>
                </a:r>
                <a:endParaRPr lang="en-US" altLang="zh-CN" sz="1800" dirty="0"/>
              </a:p>
              <a:p>
                <a:pPr algn="ctr" latinLnBrk="1">
                  <a:lnSpc>
                    <a:spcPts val="3300"/>
                  </a:lnSpc>
                </a:pPr>
                <a:r>
                  <a:rPr lang="en-US" altLang="zh-CN" b="1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完</a:t>
                </a:r>
                <a:r>
                  <a:rPr lang="en-US" altLang="zh-CN" sz="1800" b="1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全平均的分组分配问题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1）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若只分组不分配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则还需要除以这几组中组内元素数相等的组数的全排列数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消去重复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2）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若分组且分配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则可先分组再分配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或用分步乘法计数原理解题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C_6_AS.49_2#01b811eae?vop=1&amp;pid=98a2b1495&amp;color=0,0,0&amp;mp=1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3703955"/>
              </a:xfrm>
              <a:prstGeom prst="rect">
                <a:avLst/>
              </a:prstGeom>
              <a:blipFill>
                <a:blip r:embed="rId3"/>
                <a:stretch>
                  <a:fillRect l="-1389" b="-37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4&amp;si=2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BD.50_1#a3a5463a5?vop=1&amp;pid=98a2b1495&amp;color=0,0,0&amp;vtp=1&amp;bt=1&amp;bbb=1&amp;hb=1"/>
          <p:cNvSpPr/>
          <p:nvPr/>
        </p:nvSpPr>
        <p:spPr>
          <a:xfrm>
            <a:off x="832104" y="1080000"/>
            <a:ext cx="10531904" cy="7702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14.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多选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）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微软雅黑" pitchFamily="34" charset="-122"/>
                <a:cs typeface="微软雅黑" pitchFamily="34" charset="-120"/>
              </a:rPr>
              <a:t>      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某工程队有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6辆不同的工程车，按下列方式分给工地进行作业，每个工地至少分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1辆工程</a:t>
            </a: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车</a:t>
            </a:r>
            <a:r>
              <a:rPr lang="en-US" altLang="zh-CN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则下列结论正确的是(</a:t>
            </a:r>
            <a:r>
              <a:rPr lang="en-US" altLang="zh-CN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 </a:t>
            </a:r>
            <a:r>
              <a:rPr lang="en-US" altLang="zh-CN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dirty="0"/>
          </a:p>
        </p:txBody>
      </p:sp>
      <p:pic>
        <p:nvPicPr>
          <p:cNvPr id="3" name="QC_6_BD.50_1#a3a5463a5?vop=1&amp;pid=98a2b1495&amp;color=0,0,0&amp;tib=255,255,255&amp;iip=2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186527" y="1203444"/>
            <a:ext cx="393192" cy="1645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4" name="QC_6_AN.51_1#a3a5463a5.bracket?vop=1&amp;pid=98a2b1495&amp;color=0,0,0&amp;vpa=15&amp;vtp=1&amp;bbb=1"/>
          <p:cNvSpPr/>
          <p:nvPr/>
        </p:nvSpPr>
        <p:spPr>
          <a:xfrm>
            <a:off x="3555460" y="1485765"/>
            <a:ext cx="496888" cy="35382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AB</a:t>
            </a:r>
            <a:endParaRPr lang="en-US" altLang="zh-CN" dirty="0"/>
          </a:p>
        </p:txBody>
      </p:sp>
      <p:sp>
        <p:nvSpPr>
          <p:cNvPr id="5" name="QC_6_BD.50_2#a3a5463a5.choices?vop=1&amp;pid=98a2b1495&amp;color=0,0,0&amp;vtp=1&amp;bbb=1"/>
          <p:cNvSpPr/>
          <p:nvPr/>
        </p:nvSpPr>
        <p:spPr>
          <a:xfrm>
            <a:off x="832104" y="1898007"/>
            <a:ext cx="10533888" cy="16084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分给甲、乙、丙三个工地，分给甲工地1辆，乙工地2辆，丙工地3辆，有60种分配方式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分给甲、乙两个工地每个工地各2辆，分给丙、丁两个工地每个工地各1辆，有180种分配方式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分给甲、乙、丙三个工地，其中一个工地分4辆，另外两个工地各分1辆，有60种分配方式</a:t>
            </a:r>
            <a:endParaRPr lang="en-US" altLang="zh-CN" sz="1800" dirty="0"/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分给甲、乙、丙、丁四个工地，其中两个工地各分2辆，另两个工地各分1辆，有1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160种分配方式</a:t>
            </a:r>
            <a:endParaRPr lang="en-US" altLang="zh-CN" sz="1800" dirty="0"/>
          </a:p>
        </p:txBody>
      </p:sp>
      <p:sp>
        <p:nvSpPr>
          <p:cNvPr id="6" name="QC_6_EX.52_1#a3a5463a5?vop=1&amp;pid=98a2b1495&amp;color=0,0,0&amp;vtp=1&amp;bbb=1&amp;hb=1"/>
          <p:cNvSpPr/>
          <p:nvPr/>
        </p:nvSpPr>
        <p:spPr>
          <a:xfrm>
            <a:off x="832104" y="3549007"/>
            <a:ext cx="10533888" cy="7702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攻略上分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本题为典型的不同元素分组分配问题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在求解过程中需要注意是否有均分情况的出现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如有均</a:t>
            </a: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分</a:t>
            </a:r>
            <a:r>
              <a:rPr lang="en-US" altLang="zh-CN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需要消除组内的顺序</a:t>
            </a:r>
            <a:r>
              <a:rPr lang="en-US" altLang="zh-CN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避免重复计数</a:t>
            </a:r>
            <a:r>
              <a:rPr lang="en-US" altLang="zh-CN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endParaRPr lang="en-US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6" grpId="0" build="p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5&amp;si=2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6_AS.53_1#a3a5463a5?vop=1&amp;pid=98a2b1495&amp;color=0,0,0&amp;vtp=1&amp;bt=1&amp;bbb=1&amp;hb=1"/>
              <p:cNvSpPr/>
              <p:nvPr/>
            </p:nvSpPr>
            <p:spPr>
              <a:xfrm>
                <a:off x="832104" y="1080000"/>
                <a:ext cx="10533888" cy="4434332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【解析】对于A，甲工地先从6辆工程车中分1辆，有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种方法，乙工地再从剩余的5辆工程车中分2辆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，有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种方法，最后的3辆分给丙地，有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种方法，所以不同的分配方式有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=60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（种），故A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正确；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提示：不平均分组的定向分配问题）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对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于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B，6辆工程车先分给甲、乙两个工地每个工地各2辆，有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种方法，剩余2辆分给丙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、丁两个工地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每个工地各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1辆，有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种方法，所以不同的分配方式有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=180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（种），故B正确；</a:t>
                </a:r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（提示</a:t>
                </a:r>
                <a:r>
                  <a:rPr lang="en-US" altLang="zh-CN" sz="1800" b="0" i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：部分平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均分组的定向分配问题</a:t>
                </a:r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）</a:t>
                </a:r>
                <a:endParaRPr lang="en-US" altLang="zh-CN" sz="1800" dirty="0"/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对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于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C，先把6辆工程车分成3组：4辆、1辆、1辆，有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6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sup>
                        </m:sSubSup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p>
                        </m:sSubSup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p>
                        </m:sSubSup>
                      </m:num>
                      <m:den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A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种方法，再分配给甲、乙、丙三个工地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</a:t>
                </a:r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以不同的分配方式有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6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sup>
                        </m:sSubSup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p>
                        </m:sSubSup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p>
                        </m:sSubSup>
                      </m:num>
                      <m:den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A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</m:den>
                    </m:f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=90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（种），故C错误；</a:t>
                </a:r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（提示：部分平均分组的不定向分配问题）</a:t>
                </a:r>
                <a:endParaRPr lang="en-US" altLang="zh-CN" sz="1800" dirty="0"/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对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于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D，先把6辆工程车分成4组：2辆、2辆、1辆、1辆，有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6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p>
                        </m:sSubSup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p>
                        </m:sSubSup>
                      </m:num>
                      <m:den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A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A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种分组方法，再分给甲、乙、丙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、丁</a:t>
                </a: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四个工地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，所以不同的分配方式有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6</m:t>
                            </m:r>
                          </m:sub>
                          <m:sup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  <m:sSubSup>
                          <m:sSubSupPr>
                            <m:ctrlPr>
                              <a:rPr lang="en-US" altLang="zh-CN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sub>
                          <m:sup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  <m:sSubSup>
                          <m:sSubSupPr>
                            <m:ctrlPr>
                              <a:rPr lang="en-US" altLang="zh-CN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  <m:sup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p>
                        </m:sSubSup>
                        <m:sSubSup>
                          <m:sSubSupPr>
                            <m:ctrlPr>
                              <a:rPr lang="en-US" altLang="zh-CN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  <m:sup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p>
                        </m:sSubSup>
                      </m:num>
                      <m:den>
                        <m:sSubSup>
                          <m:sSubSupPr>
                            <m:ctrlPr>
                              <a:rPr lang="en-US" altLang="zh-CN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A</m:t>
                            </m:r>
                          </m:e>
                          <m:sub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  <m:sup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  <m:sSubSup>
                          <m:sSubSupPr>
                            <m:ctrlPr>
                              <a:rPr lang="en-US" altLang="zh-CN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A</m:t>
                            </m:r>
                          </m:e>
                          <m:sub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  <m:sup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</m:den>
                    </m:f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bSup>
                      <m:sSubSupPr>
                        <m:ctrlPr>
                          <a:rPr lang="en-US" altLang="zh-CN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p>
                    </m:sSubSup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080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（种），故D错误.故选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AB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C_6_AS.53_1#a3a5463a5?vop=1&amp;pid=98a2b1495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4434332"/>
              </a:xfrm>
              <a:prstGeom prst="rect">
                <a:avLst/>
              </a:prstGeom>
              <a:blipFill>
                <a:blip r:embed="rId3"/>
                <a:stretch>
                  <a:fillRect l="-1389" r="-1505" b="-82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6&amp;si=2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AS.53_2#a3a5463a5?vop=1&amp;pid=98a2b1495&amp;color=0,0,0&amp;mp=1&amp;vtp=1&amp;bt=1&amp;bbb=1&amp;hb=1"/>
          <p:cNvSpPr/>
          <p:nvPr/>
        </p:nvSpPr>
        <p:spPr>
          <a:xfrm>
            <a:off x="832104" y="1080000"/>
            <a:ext cx="10533888" cy="24466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关键点拨</a:t>
            </a:r>
            <a:endParaRPr lang="en-US" altLang="zh-CN" sz="1800" dirty="0"/>
          </a:p>
          <a:p>
            <a:pPr algn="ctr" latinLnBrk="1">
              <a:lnSpc>
                <a:spcPts val="3300"/>
              </a:lnSpc>
            </a:pPr>
            <a:r>
              <a:rPr lang="en-US" altLang="zh-CN" b="1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处</a:t>
            </a:r>
            <a:r>
              <a:rPr lang="en-US" altLang="zh-CN" sz="1800" b="1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理分组分配问题的注意事项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1）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关注被分配的元素是否相同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如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名额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是相同元素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，“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老师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是不同元素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），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是否需要分配到指</a:t>
            </a: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定的位置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即定向分配或不定向分配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）；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2）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处理不同元素分组分配问题要注意先分组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再分配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；</a:t>
            </a:r>
            <a:endParaRPr lang="en-US" altLang="zh-CN" sz="1800" dirty="0"/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</a:t>
            </a:r>
            <a:r>
              <a:rPr lang="en-US" altLang="zh-CN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3）</a:t>
            </a:r>
            <a:r>
              <a:rPr lang="en-US" altLang="zh-CN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分组时要注意是否均分</a:t>
            </a:r>
            <a:r>
              <a:rPr lang="en-US" altLang="zh-CN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均分的要去掉重复计数的情况</a:t>
            </a:r>
            <a:r>
              <a:rPr lang="en-US" altLang="zh-CN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endParaRPr lang="en-US" altLang="zh-CN" dirty="0"/>
          </a:p>
        </p:txBody>
      </p:sp>
    </p:spTree>
  </p:cSld>
  <p:clrMapOvr>
    <a:masterClrMapping/>
  </p:clrMapOvr>
  <p:transition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7&amp;si=2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6_BD.54_1#d16fcb631?vop=1&amp;pid=b5bbfb65a&amp;color=0,0,0&amp;vtp=1&amp;bt=1&amp;bbb=1&amp;hb=1"/>
          <p:cNvSpPr/>
          <p:nvPr/>
        </p:nvSpPr>
        <p:spPr>
          <a:xfrm>
            <a:off x="832104" y="1080000"/>
            <a:ext cx="10531904" cy="7734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15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微软雅黑" pitchFamily="34" charset="-122"/>
                <a:cs typeface="微软雅黑" pitchFamily="34" charset="-120"/>
              </a:rPr>
              <a:t>      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有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2件次品，4件正品混放在一起（这6件产品均不相同），现对这6件产品进行检测区分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，检测后</a:t>
            </a: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不放回</a:t>
            </a:r>
            <a:r>
              <a:rPr lang="en-US" altLang="zh-CN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，直到检测出2件次品或者检测出4件正品时检测结束.</a:t>
            </a:r>
            <a:endParaRPr lang="en-US" altLang="zh-CN" dirty="0"/>
          </a:p>
        </p:txBody>
      </p:sp>
      <p:pic>
        <p:nvPicPr>
          <p:cNvPr id="3" name="QO_6_BD.54_1#d16fcb631?vop=1&amp;pid=b5bbfb65a&amp;color=0,0,0&amp;tib=255,255,255&amp;iip=3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272128" y="1203444"/>
            <a:ext cx="393192" cy="1645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4" name="QO_7_BD.55_1#f55acc4b5?vop=1&amp;pid=d16fcb631&amp;color=0,0,0&amp;vtp=1&amp;bbb=1"/>
          <p:cNvSpPr/>
          <p:nvPr/>
        </p:nvSpPr>
        <p:spPr>
          <a:xfrm>
            <a:off x="832104" y="1905690"/>
            <a:ext cx="10533888" cy="3638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0" i="0" spc="-10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（1）若恰在第1次检测时，找到第1件次品，且第4次检测时，才找到最后1件次品，则共有多少种不同的抽法？</a:t>
            </a:r>
            <a:endParaRPr lang="en-US" altLang="zh-CN" sz="1800" spc="-1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O_7_AN.56_1#f55acc4b5?vop=1&amp;pid=d16fcb631&amp;color=0,0,0&amp;vtp=1&amp;bbb=1"/>
              <p:cNvSpPr/>
              <p:nvPr/>
            </p:nvSpPr>
            <p:spPr>
              <a:xfrm>
                <a:off x="832104" y="2320980"/>
                <a:ext cx="10698163" cy="363157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【解】由题可知，第1次和第4次检测为次品，第2，3次检测为正品，则共有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sSubSup>
                      <m:sSubSupPr>
                        <m:ctrlPr>
                          <a:rPr lang="en-US" altLang="zh-CN" sz="1800" b="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（种）不同的抽法.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5" name="QO_7_AN.56_1#f55acc4b5?vop=1&amp;pid=d16fcb631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320980"/>
                <a:ext cx="10698163" cy="363157"/>
              </a:xfrm>
              <a:prstGeom prst="rect">
                <a:avLst/>
              </a:prstGeom>
              <a:blipFill>
                <a:blip r:embed="rId4"/>
                <a:stretch>
                  <a:fillRect l="-1368" r="-285" b="-389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QO_7_BD.57_1#fea9af9fc?vop=1&amp;pid=d16fcb631&amp;color=0,0,0&amp;vtp=1&amp;bbb=1"/>
          <p:cNvSpPr/>
          <p:nvPr/>
        </p:nvSpPr>
        <p:spPr>
          <a:xfrm>
            <a:off x="832104" y="2690106"/>
            <a:ext cx="10533888" cy="3638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（2）一共抽取5次检测结束，有多少种不同的抽法？</a:t>
            </a:r>
            <a:endParaRPr lang="en-US" altLang="zh-CN" sz="18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8&amp;si=2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7_AN.58_1#fea9af9fc?vop=1&amp;pid=d16fcb631&amp;color=0,0,0&amp;vtp=1&amp;bt=1&amp;bbb=1&amp;hb=1"/>
              <p:cNvSpPr/>
              <p:nvPr/>
            </p:nvSpPr>
            <p:spPr>
              <a:xfrm>
                <a:off x="832104" y="1080000"/>
                <a:ext cx="10533888" cy="20307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【解】一共抽取5次检测结束，则有两种情况.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①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前4次有1次抽到次品，剩下3次抽到正品，第5次抽到正品，有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sSubSup>
                      <m:sSubSupPr>
                        <m:ctrlPr>
                          <a:rPr lang="en-US" altLang="zh-CN" sz="1800" b="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sSubSup>
                      <m:sSubSupPr>
                        <m:ctrlPr>
                          <a:rPr lang="en-US" altLang="zh-CN" sz="1800" b="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=192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（种）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不同的抽法. 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提示：注意6件产品均不相同，正品和次品内部也有顺序）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②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前4次有1次抽到次品，剩下3次抽到正品，第5次抽到次品，有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sSubSup>
                      <m:sSubSupPr>
                        <m:ctrlPr>
                          <a:rPr lang="en-US" altLang="zh-CN" sz="1800" b="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sSubSup>
                      <m:sSubSupPr>
                        <m:ctrlPr>
                          <a:rPr lang="en-US" altLang="zh-CN" sz="1800" b="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=192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（种）不同的抽法.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共有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192+192=384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（种）不同的抽法.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O_7_AN.58_1#fea9af9fc?vop=1&amp;pid=d16fcb631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2030730"/>
              </a:xfrm>
              <a:prstGeom prst="rect">
                <a:avLst/>
              </a:prstGeom>
              <a:blipFill>
                <a:blip r:embed="rId3"/>
                <a:stretch>
                  <a:fillRect l="-1389" b="-690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9&amp;si=2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7_BD.59_1#b21818458?vop=1&amp;pid=d16fcb631&amp;color=0,0,0&amp;vtp=1&amp;bt=1&amp;bbb=1"/>
          <p:cNvSpPr/>
          <p:nvPr/>
        </p:nvSpPr>
        <p:spPr>
          <a:xfrm>
            <a:off x="832104" y="1080000"/>
            <a:ext cx="10533888" cy="3638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（3）若至多检测4次就能找到所有次品，则共有多少种不同的抽法？</a:t>
            </a:r>
            <a:endParaRPr lang="en-US" altLang="zh-CN" sz="18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7_AN.60_1#b21818458?vop=1&amp;pid=d16fcb631&amp;color=0,0,0&amp;vtp=1&amp;bbb=1"/>
              <p:cNvSpPr/>
              <p:nvPr/>
            </p:nvSpPr>
            <p:spPr>
              <a:xfrm>
                <a:off x="832104" y="1490337"/>
                <a:ext cx="10533888" cy="24498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【解】至多检测4次就能找到所有次品有如下几种情况.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①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第1，2次抽到的全是次品，检测结束，不同的抽法种数为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②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前2次有1次抽到次品，第3次抽到次品，检测结束，不同的抽法种数为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sSubSup>
                      <m:sSubSupPr>
                        <m:ctrlPr>
                          <a:rPr lang="en-US" altLang="zh-CN" sz="1800" b="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sSubSup>
                      <m:sSubSupPr>
                        <m:ctrlPr>
                          <a:rPr lang="en-US" altLang="zh-CN" sz="1800" b="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=16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③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前3次有1次抽到次品，第4次抽到次品，检测结束，不同的抽法种数为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sSubSup>
                      <m:sSubSupPr>
                        <m:ctrlPr>
                          <a:rPr lang="en-US" altLang="zh-CN" sz="1800" b="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sSubSup>
                      <m:sSubSupPr>
                        <m:ctrlPr>
                          <a:rPr lang="en-US" altLang="zh-CN" sz="1800" b="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=72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④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前4次全部抽到正品，不同的抽法种数为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共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有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2+16+72+24=114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（种）不同的抽法.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3" name="QO_7_AN.60_1#b21818458?vop=1&amp;pid=d16fcb631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490337"/>
                <a:ext cx="10533888" cy="2449830"/>
              </a:xfrm>
              <a:prstGeom prst="rect">
                <a:avLst/>
              </a:prstGeom>
              <a:blipFill>
                <a:blip r:embed="rId3"/>
                <a:stretch>
                  <a:fillRect l="-1389" b="-572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&amp;si=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C_3_BD#065946531.fixed?pid=bc1d22f5b&amp;color=195,214,0&amp;vtp=1&amp;bbb=1"/>
              <p:cNvSpPr/>
              <p:nvPr/>
            </p:nvSpPr>
            <p:spPr>
              <a:xfrm>
                <a:off x="0" y="1618488"/>
                <a:ext cx="12188952" cy="896112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ctr"/>
              <a:lstStyle/>
              <a:p>
                <a:pPr algn="ctr" latinLnBrk="1">
                  <a:lnSpc>
                    <a:spcPts val="5400"/>
                  </a:lnSpc>
                </a:pPr>
                <a:r>
                  <a:rPr lang="en-US" altLang="zh-CN" sz="4400" b="1" i="0" dirty="0">
                    <a:solidFill>
                      <a:srgbClr val="C3D6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6.2.3</a:t>
                </a:r>
                <a:r>
                  <a:rPr lang="en-US" altLang="zh-CN" sz="4400" b="1" i="0" dirty="0">
                    <a:solidFill>
                      <a:srgbClr val="C3D6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4400" b="1" i="0" dirty="0">
                    <a:solidFill>
                      <a:srgbClr val="C3D6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组合</a:t>
                </a:r>
                <a14:m>
                  <m:oMath xmlns:m="http://schemas.openxmlformats.org/officeDocument/2006/math">
                    <m:r>
                      <a:rPr lang="en-US" altLang="zh-CN" sz="4400" b="1" i="0">
                        <a:solidFill>
                          <a:srgbClr val="C3D6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4400" b="1" i="0" dirty="0">
                    <a:solidFill>
                      <a:srgbClr val="C3D6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6.2.4</a:t>
                </a:r>
                <a:r>
                  <a:rPr lang="en-US" altLang="zh-CN" sz="4400" b="1" i="0" dirty="0">
                    <a:solidFill>
                      <a:srgbClr val="C3D6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4400" b="1" i="0" dirty="0">
                    <a:solidFill>
                      <a:srgbClr val="C3D6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组合数</a:t>
                </a:r>
                <a:endParaRPr lang="en-US" altLang="zh-CN" sz="4400" dirty="0"/>
              </a:p>
            </p:txBody>
          </p:sp>
        </mc:Choice>
        <mc:Fallback>
          <p:sp>
            <p:nvSpPr>
              <p:cNvPr id="2" name="C_3_BD#065946531.fixed?pid=bc1d22f5b&amp;color=195,214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1618488"/>
                <a:ext cx="12188952" cy="896112"/>
              </a:xfrm>
              <a:prstGeom prst="rect">
                <a:avLst/>
              </a:prstGeom>
              <a:blipFill>
                <a:blip r:embed="rId3"/>
                <a:stretch>
                  <a:fillRect t="-8163" b="-2312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0&amp;si=3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7_BD.61_1#7d152bb39?vop=1&amp;pid=d16fcb631&amp;color=0,0,0&amp;vtp=1&amp;bt=1&amp;bbb=1"/>
          <p:cNvSpPr/>
          <p:nvPr/>
        </p:nvSpPr>
        <p:spPr>
          <a:xfrm>
            <a:off x="832104" y="1080000"/>
            <a:ext cx="10533888" cy="3638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（4）若第1次抽到的是次品且第3次抽到的是正品，检测结束时有多少种不同的抽法？</a:t>
            </a:r>
            <a:endParaRPr lang="en-US" altLang="zh-CN" sz="18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7_AN.62_1#7d152bb39?vop=1&amp;pid=d16fcb631&amp;color=0,0,0&amp;vtp=1&amp;bbb=1&amp;hb=1"/>
              <p:cNvSpPr/>
              <p:nvPr/>
            </p:nvSpPr>
            <p:spPr>
              <a:xfrm>
                <a:off x="832104" y="1490337"/>
                <a:ext cx="10533888" cy="28689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【解】第1次抽到次品，第3次抽到正品，则第2次一定抽到正品，且至少要抽4次才能结束检测.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①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若最终以正品结束，则共抽5次，即第1次为次品，其余4次均为正品，不同的抽法种数为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sSubSup>
                      <m:sSubSupPr>
                        <m:ctrlPr>
                          <a:rPr lang="en-US" altLang="zh-CN" sz="1800" b="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=48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②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若最终以次品结束，则有两种情况.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a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.共抽4次，第1，4次为次品，第2，3次为正品，不同的抽法种数为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sSubSup>
                      <m:sSubSupPr>
                        <m:ctrlPr>
                          <a:rPr lang="en-US" altLang="zh-CN" sz="1800" b="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b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.共抽5次，第1，5次为次品，第2，3，4次为正品，不同的抽法种数为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sSubSup>
                      <m:sSubSupPr>
                        <m:ctrlPr>
                          <a:rPr lang="en-US" altLang="zh-CN" sz="1800" b="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=48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（提示</a:t>
                </a:r>
                <a:r>
                  <a:rPr lang="en-US" altLang="zh-CN" sz="1800" b="0" i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：正品的数量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为</a:t>
                </a:r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4，即次品不可能在第6次出现）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综上</a:t>
                </a:r>
                <a:r>
                  <a:rPr lang="en-US" altLang="zh-CN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，共有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48+24+48=120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（种）不同的抽法.</a:t>
                </a:r>
                <a:endParaRPr lang="en-US" altLang="zh-CN" dirty="0"/>
              </a:p>
            </p:txBody>
          </p:sp>
        </mc:Choice>
        <mc:Fallback>
          <p:sp>
            <p:nvSpPr>
              <p:cNvPr id="3" name="QO_7_AN.62_1#7d152bb39?vop=1&amp;pid=d16fcb631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490337"/>
                <a:ext cx="10533888" cy="2868930"/>
              </a:xfrm>
              <a:prstGeom prst="rect">
                <a:avLst/>
              </a:prstGeom>
              <a:blipFill>
                <a:blip r:embed="rId3"/>
                <a:stretch>
                  <a:fillRect l="-1389" b="-48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1&amp;si=3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7_AS.63_1#7d152bb39?vop=1&amp;pid=d16fcb631&amp;color=0,0,0&amp;vtp=1&amp;bt=1&amp;bbb=1"/>
          <p:cNvSpPr/>
          <p:nvPr/>
        </p:nvSpPr>
        <p:spPr>
          <a:xfrm>
            <a:off x="832104" y="1080000"/>
            <a:ext cx="10533888" cy="20275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【解析】</a:t>
            </a:r>
            <a:r>
              <a:rPr lang="en-US" altLang="zh-CN" sz="18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关键点拨</a:t>
            </a:r>
            <a:endParaRPr lang="en-US" altLang="zh-CN" sz="1800" dirty="0"/>
          </a:p>
          <a:p>
            <a:pPr algn="ctr" latinLnBrk="1">
              <a:lnSpc>
                <a:spcPts val="3300"/>
              </a:lnSpc>
            </a:pPr>
            <a:r>
              <a:rPr lang="en-US" altLang="zh-CN" b="1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处</a:t>
            </a:r>
            <a:r>
              <a:rPr lang="en-US" altLang="zh-CN" sz="1800" b="1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理排列与组合的综合问题的注意事项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1）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无序问题用组合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有序问题用排列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；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2）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涉及元素或位置的性质要分类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涉及事情发生的过程要分步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；</a:t>
            </a:r>
            <a:endParaRPr lang="en-US" altLang="zh-CN" sz="1800" dirty="0"/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3）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解题思路为先特殊后一般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endParaRPr lang="en-US" altLang="zh-CN" sz="1800" dirty="0"/>
          </a:p>
        </p:txBody>
      </p:sp>
    </p:spTree>
  </p:cSld>
  <p:clrMapOvr>
    <a:masterClrMapping/>
  </p:clrMapOvr>
  <p:transition/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2&amp;si=3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64_1#e47d9b9bf?vop=1&amp;pid=515ef23e7&amp;color=0,0,0&amp;vtp=1&amp;bt=1&amp;bbb=1&amp;hb=1"/>
          <p:cNvSpPr/>
          <p:nvPr/>
        </p:nvSpPr>
        <p:spPr>
          <a:xfrm>
            <a:off x="832104" y="1080000"/>
            <a:ext cx="10533888" cy="7702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某酒店要从3名男厨师和2名女厨师中选出2人，分别做调料师和营养师，则至少有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1名女厨师被选中的</a:t>
            </a: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不同选法有(</a:t>
            </a:r>
            <a:r>
              <a:rPr lang="en-US" altLang="zh-CN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dirty="0"/>
          </a:p>
        </p:txBody>
      </p:sp>
      <p:sp>
        <p:nvSpPr>
          <p:cNvPr id="3" name="QC_5_AN.65_1#e47d9b9bf.bracket?vop=1&amp;pid=515ef23e7&amp;color=0,0,0&amp;vpa=16&amp;vtp=1"/>
          <p:cNvSpPr/>
          <p:nvPr/>
        </p:nvSpPr>
        <p:spPr>
          <a:xfrm>
            <a:off x="2158460" y="1485765"/>
            <a:ext cx="331788" cy="35382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A</a:t>
            </a:r>
            <a:endParaRPr lang="en-US" altLang="zh-CN" dirty="0"/>
          </a:p>
        </p:txBody>
      </p:sp>
      <p:sp>
        <p:nvSpPr>
          <p:cNvPr id="4" name="QC_5_BD.64_2#e47d9b9bf.choices?vop=1&amp;pid=515ef23e7&amp;color=0,0,0&amp;vtp=1&amp;bbb=1"/>
          <p:cNvSpPr/>
          <p:nvPr/>
        </p:nvSpPr>
        <p:spPr>
          <a:xfrm>
            <a:off x="832104" y="1892990"/>
            <a:ext cx="10533888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200"/>
              </a:lnSpc>
              <a:tabLst>
                <a:tab pos="2738247" algn="l"/>
                <a:tab pos="5438394" algn="l"/>
                <a:tab pos="8151241" algn="l"/>
              </a:tabLst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14种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18种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12种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7种</a:t>
            </a:r>
            <a:endParaRPr lang="en-US" altLang="zh-CN" sz="18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5_AS.66_1#e47d9b9bf?vop=1&amp;pid=515ef23e7&amp;color=0,0,0&amp;vtp=1&amp;bbb=1&amp;hb=1"/>
              <p:cNvSpPr/>
              <p:nvPr/>
            </p:nvSpPr>
            <p:spPr>
              <a:xfrm>
                <a:off x="832104" y="2266307"/>
                <a:ext cx="10533888" cy="12179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4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【解析】从3名男厨师和2名女厨师中选出2人，分别做调料师和营养师，共有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（种）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不同选法，</a:t>
                </a: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其中没有女厨师被选中的选法有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=6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（种），故至少有1名女厨师被选中的不同选法有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20−6=14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00" b="0" i="0" kern="0" spc="-99900">
                  <a:solidFill>
                    <a:srgbClr val="FFFFFF"/>
                  </a:solidFill>
                  <a:latin typeface="微软雅黑" pitchFamily="34" charset="0"/>
                  <a:ea typeface="微软雅黑" pitchFamily="34" charset="-122"/>
                  <a:cs typeface="微软雅黑" pitchFamily="34" charset="-120"/>
                </a:endParaRP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种）.故选A.</a:t>
                </a:r>
                <a:endParaRPr lang="en-US" altLang="zh-CN" dirty="0"/>
              </a:p>
            </p:txBody>
          </p:sp>
        </mc:Choice>
        <mc:Fallback>
          <p:sp>
            <p:nvSpPr>
              <p:cNvPr id="5" name="QC_5_AS.66_1#e47d9b9bf?vop=1&amp;pid=515ef23e7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266307"/>
                <a:ext cx="10533888" cy="1217930"/>
              </a:xfrm>
              <a:prstGeom prst="rect">
                <a:avLst/>
              </a:prstGeom>
              <a:blipFill>
                <a:blip r:embed="rId3"/>
                <a:stretch>
                  <a:fillRect l="-1389" r="-2083" b="-1100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3&amp;si=3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67_1#e587522a6?vop=1&amp;pid=515ef23e7&amp;color=0,0,0&amp;vtp=1&amp;bt=1&amp;bbb=1&amp;hb=1"/>
          <p:cNvSpPr/>
          <p:nvPr/>
        </p:nvSpPr>
        <p:spPr>
          <a:xfrm>
            <a:off x="832104" y="1080000"/>
            <a:ext cx="10533888" cy="7702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某校庆典活动开场舞安排高中3个年级的16名学生共同完成，要求每个年级至少安排1名学生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，则名额</a:t>
            </a: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的分配方案共有(</a:t>
            </a:r>
            <a:r>
              <a:rPr lang="en-US" altLang="zh-CN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dirty="0"/>
          </a:p>
        </p:txBody>
      </p:sp>
      <p:sp>
        <p:nvSpPr>
          <p:cNvPr id="3" name="QC_5_AN.68_1#e587522a6.bracket?vop=1&amp;pid=515ef23e7&amp;color=0,0,0&amp;vpa=17&amp;vtp=1"/>
          <p:cNvSpPr/>
          <p:nvPr/>
        </p:nvSpPr>
        <p:spPr>
          <a:xfrm>
            <a:off x="2615660" y="1485765"/>
            <a:ext cx="331788" cy="35382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A</a:t>
            </a:r>
            <a:endParaRPr lang="en-US" altLang="zh-CN" dirty="0"/>
          </a:p>
        </p:txBody>
      </p:sp>
      <p:sp>
        <p:nvSpPr>
          <p:cNvPr id="4" name="QC_5_BD.67_2#e587522a6.choices?vop=1&amp;pid=515ef23e7&amp;color=0,0,0&amp;vtp=1&amp;bbb=1"/>
          <p:cNvSpPr/>
          <p:nvPr/>
        </p:nvSpPr>
        <p:spPr>
          <a:xfrm>
            <a:off x="832104" y="1892990"/>
            <a:ext cx="10533888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200"/>
              </a:lnSpc>
              <a:tabLst>
                <a:tab pos="2700147" algn="l"/>
                <a:tab pos="5374894" algn="l"/>
                <a:tab pos="8049641" algn="l"/>
              </a:tabLst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105种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455种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120种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560种</a:t>
            </a:r>
            <a:endParaRPr lang="en-US" altLang="zh-CN" sz="1800" dirty="0"/>
          </a:p>
        </p:txBody>
      </p:sp>
      <p:sp>
        <p:nvSpPr>
          <p:cNvPr id="5" name="QC_5_EX.69_1#e587522a6?vop=1&amp;pid=515ef23e7&amp;color=0,0,0&amp;vtp=1&amp;bbb=1&amp;hb=1"/>
          <p:cNvSpPr/>
          <p:nvPr/>
        </p:nvSpPr>
        <p:spPr>
          <a:xfrm>
            <a:off x="832104" y="2313297"/>
            <a:ext cx="10533888" cy="7702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攻略上分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将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16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个名额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（16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个相同的元素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）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分配给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3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个年级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每个年级至少安排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名学生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是相同元素分组</a:t>
            </a: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分配问题</a:t>
            </a:r>
            <a:r>
              <a:rPr lang="en-US" altLang="zh-CN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采用隔板法</a:t>
            </a:r>
            <a:r>
              <a:rPr lang="en-US" altLang="zh-CN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endParaRPr lang="en-US" altLang="zh-CN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QC_5_AS.70_1#e587522a6?vop=1&amp;pid=515ef23e7&amp;color=0,0,0&amp;vtp=1&amp;bbb=1&amp;hb=1"/>
              <p:cNvSpPr/>
              <p:nvPr/>
            </p:nvSpPr>
            <p:spPr>
              <a:xfrm>
                <a:off x="832104" y="3133082"/>
                <a:ext cx="10533888" cy="120211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【解析】取16个元素排成一排，在形成的15个空隙中选2个插入隔板，这样就把16个元素分成3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个部分，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这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3个部分的元素个数分别对应这3个年级的学生名额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，则名额的分配方案的种数与隔板插入方法的种数</a:t>
                </a:r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相等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.因为隔板插入方法共有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15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=105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（种），所以名额的分配方案共有105种.故选A.</a:t>
                </a:r>
                <a:endParaRPr lang="en-US" altLang="zh-CN" dirty="0"/>
              </a:p>
            </p:txBody>
          </p:sp>
        </mc:Choice>
        <mc:Fallback>
          <p:sp>
            <p:nvSpPr>
              <p:cNvPr id="6" name="QC_5_AS.70_1#e587522a6?vop=1&amp;pid=515ef23e7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3133082"/>
                <a:ext cx="10533888" cy="1202119"/>
              </a:xfrm>
              <a:prstGeom prst="rect">
                <a:avLst/>
              </a:prstGeom>
              <a:blipFill>
                <a:blip r:embed="rId3"/>
                <a:stretch>
                  <a:fillRect l="-1389" r="-637" b="-1167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  <p:bldP spid="6" grpId="0" build="p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4&amp;si=3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71_1#60c158299?vop=1&amp;pid=515ef23e7&amp;color=0,0,0&amp;vtp=1&amp;bt=1&amp;bbb=1&amp;hb=1"/>
          <p:cNvSpPr/>
          <p:nvPr/>
        </p:nvSpPr>
        <p:spPr>
          <a:xfrm>
            <a:off x="832104" y="1080000"/>
            <a:ext cx="10533888" cy="7702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3.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某班某次班会准备从甲、乙2名女同学及其他5名男同学中安排5名同学依次发言.若甲、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乙同时参与，</a:t>
            </a: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且前</a:t>
            </a:r>
            <a:r>
              <a:rPr lang="en-US" altLang="zh-CN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3名发言的同学中有女同学，</a:t>
            </a:r>
            <a:r>
              <a:rPr lang="en-US" altLang="zh-CN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则不同的安排方法有(</a:t>
            </a:r>
            <a:r>
              <a:rPr lang="en-US" altLang="zh-CN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dirty="0"/>
          </a:p>
        </p:txBody>
      </p:sp>
      <p:sp>
        <p:nvSpPr>
          <p:cNvPr id="3" name="QC_5_AN.72_1#60c158299.bracket?vop=1&amp;pid=515ef23e7&amp;color=0,0,0&amp;vpa=18&amp;vtp=1"/>
          <p:cNvSpPr/>
          <p:nvPr/>
        </p:nvSpPr>
        <p:spPr>
          <a:xfrm>
            <a:off x="6406610" y="1485765"/>
            <a:ext cx="331788" cy="35382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C</a:t>
            </a:r>
            <a:endParaRPr lang="en-US" altLang="zh-CN" dirty="0"/>
          </a:p>
        </p:txBody>
      </p:sp>
      <p:sp>
        <p:nvSpPr>
          <p:cNvPr id="4" name="QC_5_BD.71_2#60c158299.choices?vop=1&amp;pid=515ef23e7&amp;color=0,0,0&amp;vtp=1&amp;bbb=1"/>
          <p:cNvSpPr/>
          <p:nvPr/>
        </p:nvSpPr>
        <p:spPr>
          <a:xfrm>
            <a:off x="832104" y="1892990"/>
            <a:ext cx="10533888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200"/>
              </a:lnSpc>
              <a:tabLst>
                <a:tab pos="2576322" algn="l"/>
                <a:tab pos="5127244" algn="l"/>
                <a:tab pos="7932166" algn="l"/>
              </a:tabLst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840种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960种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080种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200种</a:t>
            </a:r>
            <a:endParaRPr lang="en-US" altLang="zh-CN" sz="1800" dirty="0"/>
          </a:p>
        </p:txBody>
      </p:sp>
      <p:sp>
        <p:nvSpPr>
          <p:cNvPr id="5" name="QC_5_EX.73_1#60c158299?vop=1&amp;pid=515ef23e7&amp;color=0,0,0&amp;vtp=1&amp;bbb=1&amp;hb=1"/>
          <p:cNvSpPr/>
          <p:nvPr/>
        </p:nvSpPr>
        <p:spPr>
          <a:xfrm>
            <a:off x="832104" y="2313297"/>
            <a:ext cx="10533888" cy="7702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思路导引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先从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5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名男同学中选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3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人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再分前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3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名同学中有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名女同学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、2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名女同学两种情况讨论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可得总安</a:t>
            </a: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排方法数</a:t>
            </a:r>
            <a:r>
              <a:rPr lang="en-US" altLang="zh-CN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endParaRPr lang="en-US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5&amp;si=3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AS.74_1#60c158299?vop=1&amp;pid=515ef23e7&amp;color=0,0,0&amp;vtp=1&amp;bt=1&amp;bbb=1&amp;hb=1"/>
              <p:cNvSpPr/>
              <p:nvPr/>
            </p:nvSpPr>
            <p:spPr>
              <a:xfrm>
                <a:off x="832104" y="1080000"/>
                <a:ext cx="10533888" cy="37071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【解析】先从5名男同学中选3人，有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种情况.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若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前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3名同学中，只有1名女同学，则从3名男同学中选2名，有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种情况，从2名女同学中选1名，有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种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情况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，再将前3人排成一列，有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种情况，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最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后排剩下的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2人，有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（种）情况，则前3名同学中，只有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1名女同学的安排方法有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=720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（种）.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若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前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3名同学中，有2名女同学，则先从3名男生中选1名，有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种情况，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再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将前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3人排成一列，有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种情况，最后排剩下2人，有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种情况，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则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前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3名同学中，有2名女同学的安排方法有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=360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（种）.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故不同的安排方法有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720+360=1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080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（种）.故选C.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C_5_AS.74_1#60c158299?vop=1&amp;pid=515ef23e7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3707130"/>
              </a:xfrm>
              <a:prstGeom prst="rect">
                <a:avLst/>
              </a:prstGeom>
              <a:blipFill>
                <a:blip r:embed="rId3"/>
                <a:stretch>
                  <a:fillRect l="-1389" r="-463" b="-37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6&amp;si=3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BD.75_1#99730446e?vop=1&amp;pid=515ef23e7&amp;color=0,0,0&amp;vtp=1&amp;bt=1&amp;bbb=1&amp;hb=1"/>
              <p:cNvSpPr/>
              <p:nvPr/>
            </p:nvSpPr>
            <p:spPr>
              <a:xfrm>
                <a:off x="832104" y="1080000"/>
                <a:ext cx="10533888" cy="7702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4.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多选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）学生食堂提供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共4种主食和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𝑐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𝑒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共5种配菜，小明同学想点2种主食与2种配菜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(</a:t>
                </a:r>
                <a:r>
                  <a:rPr lang="en-US" altLang="zh-CN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  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C_5_BD.75_1#99730446e?vop=1&amp;pid=515ef23e7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770255"/>
              </a:xfrm>
              <a:prstGeom prst="rect">
                <a:avLst/>
              </a:prstGeom>
              <a:blipFill>
                <a:blip r:embed="rId3"/>
                <a:stretch>
                  <a:fillRect l="-1389" r="-926" b="-1811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5_AN.76_1#99730446e.bracket?vop=1&amp;pid=515ef23e7&amp;color=0,0,0&amp;vpa=19&amp;vtp=1&amp;bbb=1"/>
          <p:cNvSpPr/>
          <p:nvPr/>
        </p:nvSpPr>
        <p:spPr>
          <a:xfrm>
            <a:off x="1015460" y="1485765"/>
            <a:ext cx="661988" cy="35382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ABD</a:t>
            </a:r>
            <a:endParaRPr lang="en-US" altLang="zh-CN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5_BD.75_2#99730446e.choices?vop=1&amp;pid=515ef23e7&amp;color=0,0,0&amp;vtp=1&amp;bbb=1"/>
              <p:cNvSpPr/>
              <p:nvPr/>
            </p:nvSpPr>
            <p:spPr>
              <a:xfrm>
                <a:off x="832104" y="1851017"/>
                <a:ext cx="10533888" cy="7702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300"/>
                  </a:lnSpc>
                  <a:tabLst>
                    <a:tab pos="5374894" algn="l"/>
                  </a:tabLst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不选主食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的方法种数为30</a:t>
                </a:r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主食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和配菜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都选的方法种数为12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  <a:tabLst>
                    <a:tab pos="5374894" algn="l"/>
                  </a:tabLst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配菜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𝑐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至少选1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种的方法种数为54</a:t>
                </a:r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主食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，配菜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𝑒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只选2种的方法种数为21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C_5_BD.75_2#99730446e.choices?vop=1&amp;pid=515ef23e7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851017"/>
                <a:ext cx="10533888" cy="770255"/>
              </a:xfrm>
              <a:prstGeom prst="rect">
                <a:avLst/>
              </a:prstGeom>
              <a:blipFill>
                <a:blip r:embed="rId4"/>
                <a:stretch>
                  <a:fillRect l="-1389" b="-1825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5_AS.77_1#99730446e?vop=1&amp;pid=515ef23e7&amp;color=0,0,0&amp;vtp=1&amp;bbb=1"/>
              <p:cNvSpPr/>
              <p:nvPr/>
            </p:nvSpPr>
            <p:spPr>
              <a:xfrm>
                <a:off x="832104" y="2632702"/>
                <a:ext cx="10533888" cy="20307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【解析】对于A，不选主食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的方法种数为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，A正确；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对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于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B，主食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和配菜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都选的方法种数为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，B正确；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对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于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C，配菜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𝑐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至少选1种的方法种数为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)=42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，C错误；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对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于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D，主食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，配菜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𝑒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只选2种的方法种数为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，D正确.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故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选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ABD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5" name="QC_5_AS.77_1#99730446e?vop=1&amp;pid=515ef23e7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632702"/>
                <a:ext cx="10533888" cy="2030730"/>
              </a:xfrm>
              <a:prstGeom prst="rect">
                <a:avLst/>
              </a:prstGeom>
              <a:blipFill>
                <a:blip r:embed="rId5"/>
                <a:stretch>
                  <a:fillRect l="-1389" b="-660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7&amp;si=3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5_BD.78_1#a5ac9a3f7?vop=1&amp;pid=515ef23e7&amp;color=0,0,0&amp;vtp=1&amp;bt=1&amp;bbb=1"/>
              <p:cNvSpPr/>
              <p:nvPr/>
            </p:nvSpPr>
            <p:spPr>
              <a:xfrm>
                <a:off x="832104" y="1118100"/>
                <a:ext cx="10533888" cy="371221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5.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若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14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14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+2</m:t>
                        </m:r>
                      </m:sup>
                    </m:sSub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+⋯+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的值为</a:t>
                </a:r>
                <a:r>
                  <a:rPr lang="en-US" altLang="zh-CN" sz="180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B_5_BD.78_1#a5ac9a3f7?vop=1&amp;pid=515ef23e7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118100"/>
                <a:ext cx="10533888" cy="371221"/>
              </a:xfrm>
              <a:prstGeom prst="rect">
                <a:avLst/>
              </a:prstGeom>
              <a:blipFill>
                <a:blip r:embed="rId3"/>
                <a:stretch>
                  <a:fillRect l="-1389" b="-3934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B_5_AN.79_1#a5ac9a3f7.blank?vop=1&amp;pid=515ef23e7&amp;color=0,0,0&amp;vpa=20&amp;vtp=1&amp;bbb=1"/>
          <p:cNvSpPr/>
          <p:nvPr/>
        </p:nvSpPr>
        <p:spPr>
          <a:xfrm>
            <a:off x="5428329" y="1080000"/>
            <a:ext cx="433388" cy="3733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3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34</a:t>
            </a:r>
            <a:endParaRPr lang="en-US" altLang="zh-CN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B_5_AS.80_1#a5ac9a3f7?vop=1&amp;pid=515ef23e7&amp;color=0,0,0&amp;vtp=1&amp;bbb=1&amp;hb=1"/>
              <p:cNvSpPr/>
              <p:nvPr/>
            </p:nvSpPr>
            <p:spPr>
              <a:xfrm>
                <a:off x="832104" y="1501639"/>
                <a:ext cx="10533888" cy="4191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【解析】因为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14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14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+2</m:t>
                        </m:r>
                      </m:sup>
                    </m:sSub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+2)=14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或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（无解，舍去），解得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=6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100"/>
                  </a:lnSpc>
                </a:pPr>
                <a:endParaRPr lang="en-US" altLang="zh-CN" dirty="0"/>
              </a:p>
            </p:txBody>
          </p:sp>
        </mc:Choice>
        <mc:Fallback>
          <p:sp>
            <p:nvSpPr>
              <p:cNvPr id="4" name="QB_5_AS.80_1#a5ac9a3f7?vop=1&amp;pid=515ef23e7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1639"/>
                <a:ext cx="10533888" cy="419100"/>
              </a:xfrm>
              <a:prstGeom prst="rect">
                <a:avLst/>
              </a:prstGeom>
              <a:blipFill>
                <a:blip r:embed="rId4"/>
                <a:stretch>
                  <a:fillRect l="-1389" b="-2318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B_5_AS.80_1#a5ac9a3f7?vop=1&amp;pid=515ef23e7&amp;color=0,0,0&amp;vtp=1&amp;bbb=1&amp;hb=1">
                <a:extLst>
                  <a:ext uri="{FF2B5EF4-FFF2-40B4-BE49-F238E27FC236}">
                    <a16:creationId xmlns:a16="http://schemas.microsoft.com/office/drawing/2014/main" id="{4E5D16A6-3A36-EF48-FA58-28C56B32F88D}"/>
                  </a:ext>
                </a:extLst>
              </p:cNvPr>
              <p:cNvSpPr/>
              <p:nvPr/>
            </p:nvSpPr>
            <p:spPr>
              <a:xfrm>
                <a:off x="832104" y="1920739"/>
                <a:ext cx="10533888" cy="790639"/>
              </a:xfrm>
              <a:prstGeom prst="rect">
                <a:avLst/>
              </a:prstGeom>
              <a:noFill/>
              <a:ln/>
            </p:spPr>
            <p:txBody>
              <a:bodyPr wrap="square" lIns="0" tIns="0" rIns="0" bIns="0" rtlCol="0" anchor="t"/>
              <a:lstStyle/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所以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Sup>
                      <m:sSubSupPr>
                        <m:ctrlPr>
                          <a:rPr lang="en-US" altLang="zh-CN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−1=</m:t>
                    </m:r>
                    <m:sSubSup>
                      <m:sSubSupPr>
                        <m:ctrlPr>
                          <a:rPr lang="en-US" altLang="zh-CN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−1=</m:t>
                    </m:r>
                    <m:sSubSup>
                      <m:sSubSupPr>
                        <m:ctrlPr>
                          <a:rPr lang="en-US" altLang="zh-CN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−1=</m:t>
                    </m:r>
                    <m:sSubSup>
                      <m:sSubSupPr>
                        <m:ctrlPr>
                          <a:rPr lang="en-US" altLang="zh-CN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−1=</m:t>
                    </m:r>
                    <m:sSubSup>
                      <m:sSubSupPr>
                        <m:ctrlPr>
                          <a:rPr lang="en-US" altLang="zh-CN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−1=34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（提示：配一个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b="0">
                            <a:solidFill>
                              <a:srgbClr val="00A0A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</m:oMath>
                </a14:m>
                <a:r>
                  <a:rPr lang="en-US" altLang="zh-CN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可以用组合数性质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b="0">
                            <a:solidFill>
                              <a:srgbClr val="00A0A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sup>
                    </m:sSubSup>
                    <m:r>
                      <a:rPr lang="en-US" altLang="zh-CN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b="0" i="1">
                            <a:solidFill>
                              <a:srgbClr val="00A0A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  <m:r>
                          <a:rPr lang="en-US" altLang="zh-CN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p>
                    </m:sSubSup>
                    <m:r>
                      <a:rPr lang="en-US" altLang="zh-CN" b="0" i="0">
                        <a:solidFill>
                          <a:srgbClr val="00A0AF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Sup>
                      <m:sSubSupPr>
                        <m:ctrlPr>
                          <a:rPr lang="en-US" altLang="zh-CN" b="0" i="1">
                            <a:solidFill>
                              <a:srgbClr val="00A0A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  <m:r>
                          <a:rPr lang="en-US" altLang="zh-CN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化简）</a:t>
                </a:r>
                <a:endParaRPr lang="en-US" altLang="zh-CN" dirty="0"/>
              </a:p>
            </p:txBody>
          </p:sp>
        </mc:Choice>
        <mc:Fallback>
          <p:sp>
            <p:nvSpPr>
              <p:cNvPr id="5" name="QB_5_AS.80_1#a5ac9a3f7?vop=1&amp;pid=515ef23e7&amp;color=0,0,0&amp;vtp=1&amp;bbb=1&amp;hb=1">
                <a:extLst>
                  <a:ext uri="{FF2B5EF4-FFF2-40B4-BE49-F238E27FC236}">
                    <a16:creationId xmlns:a16="http://schemas.microsoft.com/office/drawing/2014/main" id="{4E5D16A6-3A36-EF48-FA58-28C56B32F88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920739"/>
                <a:ext cx="10533888" cy="790639"/>
              </a:xfrm>
              <a:prstGeom prst="rect">
                <a:avLst/>
              </a:prstGeom>
              <a:blipFill>
                <a:blip r:embed="rId5"/>
                <a:stretch>
                  <a:fillRect l="-1389" r="-116" b="-1769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5" grpId="0" build="p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8&amp;si=3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5_BD.81_1#0de0ce82b?vop=1&amp;pid=515ef23e7&amp;color=0,0,0&amp;vtp=1&amp;bt=1&amp;bbb=1&amp;hb=1"/>
              <p:cNvSpPr/>
              <p:nvPr/>
            </p:nvSpPr>
            <p:spPr>
              <a:xfrm>
                <a:off x="832104" y="1080000"/>
                <a:ext cx="10531904" cy="11893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6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900" b="0" i="0" kern="0">
                    <a:solidFill>
                      <a:srgbClr val="FFFFFF"/>
                    </a:solidFill>
                    <a:latin typeface="SimSun" panose="02010600030101010101" pitchFamily="2" charset="-122"/>
                    <a:ea typeface="微软雅黑" pitchFamily="34" charset="-122"/>
                    <a:cs typeface="微软雅黑" pitchFamily="34" charset="-120"/>
                  </a:rPr>
                  <a:t>      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来自国外的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三人决定来中国旅游，计划打卡北京故宫、西安兵马俑等5个著名景点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.他们约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定每人至少选择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1个景点打卡，每个景点都有且仅有一人打卡，其中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在北京故宫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、西安兵马俑中至少选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择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1个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，则不同的打卡方案种数为</a:t>
                </a:r>
                <a:r>
                  <a:rPr lang="en-US" altLang="zh-CN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用数字作答）.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B_5_BD.81_1#0de0ce82b?vop=1&amp;pid=515ef23e7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1904" cy="1189355"/>
              </a:xfrm>
              <a:prstGeom prst="rect">
                <a:avLst/>
              </a:prstGeom>
              <a:blipFill>
                <a:blip r:embed="rId3"/>
                <a:stretch>
                  <a:fillRect l="-1390" r="-1100" b="-1230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QB_5_BD.81_1#0de0ce82b?vop=1&amp;pid=515ef23e7&amp;color=0,0,0&amp;tib=255,255,255&amp;iip=4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138778" y="1203444"/>
            <a:ext cx="393192" cy="1645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4" name="QB_5_AN.82_1#0de0ce82b.blank?vop=1&amp;pid=515ef23e7&amp;color=0,0,0&amp;vpa=21&amp;vtp=1&amp;bbb=1"/>
          <p:cNvSpPr/>
          <p:nvPr/>
        </p:nvSpPr>
        <p:spPr>
          <a:xfrm>
            <a:off x="4158710" y="1866765"/>
            <a:ext cx="433388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88</a:t>
            </a:r>
            <a:endParaRPr lang="en-US" altLang="zh-CN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B_5_EX.83_1#0de0ce82b?vop=1&amp;pid=515ef23e7&amp;color=0,0,0&amp;vtp=1&amp;bbb=1"/>
              <p:cNvSpPr/>
              <p:nvPr/>
            </p:nvSpPr>
            <p:spPr>
              <a:xfrm>
                <a:off x="832104" y="2317805"/>
                <a:ext cx="10533888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攻略上分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先对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选择的景点进行分类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然后将剩余景点分配给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两人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是分组分配问题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5" name="QB_5_EX.83_1#0de0ce82b?vop=1&amp;pid=515ef23e7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317805"/>
                <a:ext cx="10533888" cy="360680"/>
              </a:xfrm>
              <a:prstGeom prst="rect">
                <a:avLst/>
              </a:prstGeom>
              <a:blipFill>
                <a:blip r:embed="rId5"/>
                <a:stretch>
                  <a:fillRect l="-1389" t="-3390" b="-4067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QB_5_AS.84_1#0de0ce82b?vop=1&amp;pid=515ef23e7&amp;color=0,0,0&amp;vtp=1&amp;bbb=1&amp;hb=1"/>
              <p:cNvSpPr/>
              <p:nvPr/>
            </p:nvSpPr>
            <p:spPr>
              <a:xfrm>
                <a:off x="832104" y="2691122"/>
                <a:ext cx="10533888" cy="215417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只选择北京故宫、西安兵马俑中的1个，且只去1个景点时，有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（种）选择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，再将其他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4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个景点分给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（提示：分组时有1，3分组与2，2分组两种情况）</a:t>
                </a:r>
                <a:endParaRPr lang="en-US" altLang="zh-CN" sz="1800" dirty="0"/>
              </a:p>
              <a:p>
                <a:pPr latinLnBrk="1">
                  <a:lnSpc>
                    <a:spcPts val="42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有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</m:num>
                      <m:den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A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=14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（种）选择，故共有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2×14=28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（种）打卡方案；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只选择北京故宫、西安兵马俑中的1个，且去2个景点时，有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=6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（种）选择，再将其他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3个景点</a:t>
                </a:r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分给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sSubSup>
                      <m:sSubSupPr>
                        <m:ctrlPr>
                          <a:rPr lang="en-US" altLang="zh-CN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sSubSup>
                      <m:sSubSupPr>
                        <m:ctrlPr>
                          <a:rPr lang="en-US" altLang="zh-CN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=6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（种）选择，故共有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6×6=36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（种）打卡方案；</a:t>
                </a:r>
                <a:endParaRPr lang="en-US" altLang="zh-CN" dirty="0"/>
              </a:p>
            </p:txBody>
          </p:sp>
        </mc:Choice>
        <mc:Fallback>
          <p:sp>
            <p:nvSpPr>
              <p:cNvPr id="6" name="QB_5_AS.84_1#0de0ce82b?vop=1&amp;pid=515ef23e7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691122"/>
                <a:ext cx="10533888" cy="2154174"/>
              </a:xfrm>
              <a:prstGeom prst="rect">
                <a:avLst/>
              </a:prstGeom>
              <a:blipFill>
                <a:blip r:embed="rId6"/>
                <a:stretch>
                  <a:fillRect l="-1389" r="-694" b="-649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5" grpId="0" build="p" animBg="1"/>
      <p:bldP spid="6" grpId="0" build="p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9&amp;si=3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5_AS.84_2#0de0ce82b?vop=1&amp;pid=515ef23e7&amp;color=0,0,0&amp;mp=1&amp;vtp=1&amp;bt=1&amp;bbb=1&amp;hb=1"/>
              <p:cNvSpPr/>
              <p:nvPr/>
            </p:nvSpPr>
            <p:spPr>
              <a:xfrm>
                <a:off x="832104" y="1080000"/>
                <a:ext cx="10533888" cy="28689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只选择北京故宫、西安兵马俑中的1个，且去3个景点时，有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=6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（种）选择，再将其他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2个景点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分给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（种）选择，故共有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6×2=12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（种）打卡方案；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选择北京故宫、西安兵马俑这2个且只去2个景点时，只需将其他3个景点分给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=6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00" b="0" i="0" kern="0" spc="-99900">
                  <a:solidFill>
                    <a:srgbClr val="FFFFFF"/>
                  </a:solidFill>
                  <a:latin typeface="微软雅黑" pitchFamily="34" charset="0"/>
                  <a:ea typeface="微软雅黑" pitchFamily="34" charset="-122"/>
                  <a:cs typeface="微软雅黑" pitchFamily="34" charset="-120"/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种）打卡方案；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选择北京故宫、西安兵马俑且去3个景点时，有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（种）选择，只需将其他2个景点分给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，有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（种）选择，故共有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3×2=6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（种）打卡方案.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综上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，共有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28+36+12+6+6=88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（种）不同的打卡方案.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B_5_AS.84_2#0de0ce82b?vop=1&amp;pid=515ef23e7&amp;color=0,0,0&amp;mp=1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2868930"/>
              </a:xfrm>
              <a:prstGeom prst="rect">
                <a:avLst/>
              </a:prstGeom>
              <a:blipFill>
                <a:blip r:embed="rId3"/>
                <a:stretch>
                  <a:fillRect l="-1389" r="-1447" b="-48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&amp;si=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BD.1_1#548835a99?vop=1&amp;pid=8a59dc7d6&amp;color=0,0,0&amp;vtp=1&amp;bt=1&amp;bbb=1"/>
          <p:cNvSpPr/>
          <p:nvPr/>
        </p:nvSpPr>
        <p:spPr>
          <a:xfrm>
            <a:off x="832104" y="1080000"/>
            <a:ext cx="10533888" cy="3416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0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易错题</a:t>
            </a:r>
            <a:r>
              <a:rPr lang="en-US" altLang="zh-CN" sz="1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下列选项中，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属于组合问题的是(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1800" dirty="0"/>
          </a:p>
        </p:txBody>
      </p:sp>
      <p:sp>
        <p:nvSpPr>
          <p:cNvPr id="3" name="QC_6_AN.2_1#548835a99.bracket?vop=1&amp;pid=8a59dc7d6&amp;color=0,0,0&amp;vpa=1&amp;vtp=1"/>
          <p:cNvSpPr/>
          <p:nvPr/>
        </p:nvSpPr>
        <p:spPr>
          <a:xfrm>
            <a:off x="5320760" y="1079746"/>
            <a:ext cx="331788" cy="34429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0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B</a:t>
            </a:r>
            <a:endParaRPr lang="en-US" altLang="zh-CN" dirty="0"/>
          </a:p>
        </p:txBody>
      </p:sp>
      <p:sp>
        <p:nvSpPr>
          <p:cNvPr id="4" name="QC_6_BD.1_2#548835a99.choices?vop=1&amp;pid=8a59dc7d6&amp;color=0,0,0&amp;vtp=1&amp;bbb=1"/>
          <p:cNvSpPr/>
          <p:nvPr/>
        </p:nvSpPr>
        <p:spPr>
          <a:xfrm>
            <a:off x="832104" y="1464620"/>
            <a:ext cx="10533888" cy="1503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1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从六名学生中选三名学生参加数学、物理、化学竞赛，共有多少种选法</a:t>
            </a:r>
            <a:endParaRPr lang="en-US" altLang="zh-CN" sz="1800" dirty="0"/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有十二名学生参加植树活动，要求三人一组，共有多少种分组方案</a:t>
            </a:r>
            <a:endParaRPr lang="en-US" altLang="zh-CN" sz="1800" dirty="0"/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从3，5，7，9中任选两个数做指数运算，可以得到多少个幂</a:t>
            </a:r>
            <a:endParaRPr lang="en-US" altLang="zh-CN" sz="1800" dirty="0"/>
          </a:p>
          <a:p>
            <a:pPr latinLnBrk="1">
              <a:lnSpc>
                <a:spcPts val="2800"/>
              </a:lnSpc>
            </a:pPr>
            <a:r>
              <a:rPr lang="en-US" altLang="zh-CN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从1，2，3，4中任取两个数作为点的横、纵坐标，可以得到多少个不同的点</a:t>
            </a:r>
            <a:endParaRPr lang="en-US" altLang="zh-CN" sz="1800" dirty="0"/>
          </a:p>
        </p:txBody>
      </p:sp>
      <p:sp>
        <p:nvSpPr>
          <p:cNvPr id="5" name="QC_6_AS.3_1#548835a99?vop=1&amp;pid=8a59dc7d6&amp;color=0,0,0&amp;vtp=1&amp;bbb=1&amp;hb=1"/>
          <p:cNvSpPr/>
          <p:nvPr/>
        </p:nvSpPr>
        <p:spPr>
          <a:xfrm>
            <a:off x="832104" y="3001320"/>
            <a:ext cx="10533888" cy="26974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1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【解析】对于A，从六名学生中选三名学生参加数学、物理、化学竞赛，因为学科不一样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，且学生各不相</a:t>
            </a:r>
          </a:p>
          <a:p>
            <a:pPr latinLnBrk="1">
              <a:lnSpc>
                <a:spcPts val="31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同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，所以为排列问题，故A错误；</a:t>
            </a:r>
            <a:endParaRPr lang="en-US" altLang="zh-CN" sz="1800" dirty="0"/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对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于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B，有十二名学生参加植树活动，要求三人一组，可分为四组，三人一组无先后顺序，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属于组合问题，</a:t>
            </a:r>
          </a:p>
          <a:p>
            <a:pPr latinLnBrk="1">
              <a:lnSpc>
                <a:spcPts val="31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故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B正确；</a:t>
            </a:r>
            <a:endParaRPr lang="en-US" altLang="zh-CN" sz="1800" dirty="0"/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对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于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C，从3，5，7，9中任选两个数做指数运算，底数与指数有顺序，所以为排列问题，故C错误；</a:t>
            </a:r>
            <a:endParaRPr lang="en-US" altLang="zh-CN" sz="1800" dirty="0"/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对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于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D，从1，2，3，4中任取两个数作为点的横、纵坐标，横、纵坐标与顺序有关，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所以为排列问题，</a:t>
            </a:r>
          </a:p>
          <a:p>
            <a:pPr latinLnBrk="1">
              <a:lnSpc>
                <a:spcPts val="2900"/>
              </a:lnSpc>
            </a:pPr>
            <a:r>
              <a:rPr lang="en-US" altLang="zh-CN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故</a:t>
            </a:r>
            <a:r>
              <a:rPr lang="en-US" altLang="zh-CN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D错误.</a:t>
            </a:r>
            <a:endParaRPr lang="en-US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0&amp;si=4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85_1#2456a4299?vop=1&amp;pid=515ef23e7&amp;color=0,0,0&amp;vtp=1&amp;bt=1&amp;bbb=1&amp;hb=1"/>
          <p:cNvSpPr/>
          <p:nvPr/>
        </p:nvSpPr>
        <p:spPr>
          <a:xfrm>
            <a:off x="832104" y="1080000"/>
            <a:ext cx="10531904" cy="11893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7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微软雅黑" pitchFamily="34" charset="-122"/>
                <a:cs typeface="微软雅黑" pitchFamily="34" charset="-120"/>
              </a:rPr>
              <a:t>      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现有甲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、乙等6名大学生主动申请毕业后到偏远山区小学任教.若将这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6名大学生分成三组分别去三</a:t>
            </a: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所不同的学校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，保证每所学校至少有1名大学生去，且每名大学生只能去一所学校，则甲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、乙不在同一所</a:t>
            </a: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学校的安排方案共有</a:t>
            </a:r>
            <a:r>
              <a:rPr lang="en-US" altLang="zh-CN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</a:t>
            </a:r>
            <a:r>
              <a:rPr lang="en-US" altLang="zh-CN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种</a:t>
            </a:r>
            <a:r>
              <a:rPr lang="en-US" altLang="zh-CN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（用数字作答）.</a:t>
            </a:r>
            <a:endParaRPr lang="en-US" altLang="zh-CN" dirty="0"/>
          </a:p>
        </p:txBody>
      </p:sp>
      <p:pic>
        <p:nvPicPr>
          <p:cNvPr id="3" name="QB_5_BD.85_1#2456a4299?vop=1&amp;pid=515ef23e7&amp;color=0,0,0&amp;tib=255,255,255&amp;iip=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138778" y="1203444"/>
            <a:ext cx="393192" cy="1645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4" name="QB_5_AN.86_1#2456a4299.blank?vop=1&amp;pid=515ef23e7&amp;color=0,0,0&amp;vpa=22&amp;vtp=1&amp;bbb=1"/>
          <p:cNvSpPr/>
          <p:nvPr/>
        </p:nvSpPr>
        <p:spPr>
          <a:xfrm>
            <a:off x="2869660" y="1866765"/>
            <a:ext cx="566738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390</a:t>
            </a:r>
            <a:endParaRPr lang="en-US" altLang="zh-CN" dirty="0"/>
          </a:p>
        </p:txBody>
      </p:sp>
      <p:sp>
        <p:nvSpPr>
          <p:cNvPr id="5" name="QB_5_EX.87_1#2456a4299?vop=1&amp;pid=515ef23e7&amp;color=0,0,0&amp;vtp=1&amp;bbb=1&amp;hb=1"/>
          <p:cNvSpPr/>
          <p:nvPr/>
        </p:nvSpPr>
        <p:spPr>
          <a:xfrm>
            <a:off x="832104" y="2322822"/>
            <a:ext cx="10533888" cy="7702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攻略上分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将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6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名大学生分成三组分别去三所不同的学校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保证每所学校至少有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名大学生去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且每名大学</a:t>
            </a: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生只能去一所学校</a:t>
            </a:r>
            <a:r>
              <a:rPr lang="en-US" altLang="zh-CN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是分组分配问题</a:t>
            </a:r>
            <a:r>
              <a:rPr lang="en-US" altLang="zh-CN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endParaRPr lang="en-US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5" grpId="0" build="p" animBg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1&amp;si=4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5_AS.88_1#2456a4299?vop=1&amp;pid=515ef23e7&amp;color=0,0,0&amp;vtp=1&amp;bt=1&amp;bbb=1&amp;hb=1"/>
              <p:cNvSpPr/>
              <p:nvPr/>
            </p:nvSpPr>
            <p:spPr>
              <a:xfrm>
                <a:off x="832104" y="1080000"/>
                <a:ext cx="10533888" cy="43548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【解析】将这6名大学生分成三组，每组的人数分别为2，2，2或4，1，1或3，2，1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，分以下几种情况讨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论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：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若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三组人数分别为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2，2，2，且甲、乙不在同一组，其反面是甲、乙在同一组，</a:t>
                </a:r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（提示：正难则反）</a:t>
                </a:r>
                <a:endParaRPr lang="en-US" altLang="zh-CN" sz="1800" dirty="0"/>
              </a:p>
              <a:p>
                <a:pPr latinLnBrk="1">
                  <a:lnSpc>
                    <a:spcPts val="42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此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时不同的安排方案种数为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6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</m:num>
                      <m:den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A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p>
                        </m:sSubSup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</m:num>
                      <m:den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A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=(15−3)×6=72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若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三组人数分别为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4，1，1，且甲、乙不在同一组，其反面是甲、乙在同一组，</a:t>
                </a:r>
                <a:endParaRPr lang="en-US" altLang="zh-CN" sz="1800" dirty="0"/>
              </a:p>
              <a:p>
                <a:pPr latinLnBrk="1">
                  <a:lnSpc>
                    <a:spcPts val="42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此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时不同的安排方案种数为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6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sup>
                        </m:sSubSup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p>
                        </m:sSubSup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p>
                        </m:sSubSup>
                      </m:num>
                      <m:den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A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p>
                        </m:sSubSup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p>
                        </m:sSubSup>
                      </m:num>
                      <m:den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A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=(15−6)×6=54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若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三组人数分别为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3，2，1，且甲、乙不在同一组，其反面是甲、乙在同一组，即甲、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乙所在的一组有2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人或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3人，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此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时不同的安排方案种数为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=(60−4−12)×6=44×6=264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综上所述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，不同的安排方案种数为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72+54+264=390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B_5_AS.88_1#2456a4299?vop=1&amp;pid=515ef23e7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4354830"/>
              </a:xfrm>
              <a:prstGeom prst="rect">
                <a:avLst/>
              </a:prstGeom>
              <a:blipFill>
                <a:blip r:embed="rId3"/>
                <a:stretch>
                  <a:fillRect l="-1389" r="-984" b="-321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2&amp;si=4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BD.89_1#c1a873ab1?vop=1&amp;pid=515ef23e7&amp;color=0,0,0&amp;vtp=1&amp;bt=1&amp;bbb=1&amp;hb=1"/>
          <p:cNvSpPr/>
          <p:nvPr/>
        </p:nvSpPr>
        <p:spPr>
          <a:xfrm>
            <a:off x="832104" y="1080000"/>
            <a:ext cx="10533888" cy="7734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8.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中华文化源远流长，为了让青少年更好地了解中国的传统文化，某培训中心计划在暑期开设“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围棋”</a:t>
            </a: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</a:t>
            </a:r>
            <a:r>
              <a:rPr lang="en-US" altLang="zh-CN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武术”“书法”“剪纸”“京剧”“刺绣”六门体验课程．</a:t>
            </a:r>
            <a:endParaRPr lang="en-US" altLang="zh-CN" dirty="0"/>
          </a:p>
        </p:txBody>
      </p:sp>
      <p:sp>
        <p:nvSpPr>
          <p:cNvPr id="3" name="QO_6_BD.90_1#c49d35ef7?vop=1&amp;pid=c1a873ab1&amp;color=0,0,0&amp;vtp=1&amp;bbb=1&amp;hb=1"/>
          <p:cNvSpPr/>
          <p:nvPr/>
        </p:nvSpPr>
        <p:spPr>
          <a:xfrm>
            <a:off x="832104" y="1907532"/>
            <a:ext cx="10533888" cy="7734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（1）现有甲、乙、丙三名学生报名参加暑期的体验课程，每人都选两门课程，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甲和乙有一门共同的课程，</a:t>
            </a: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丙和甲</a:t>
            </a:r>
            <a:r>
              <a:rPr lang="en-US" altLang="zh-CN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、乙的课程都不同，求所有选课的种数；</a:t>
            </a:r>
            <a:endParaRPr lang="en-US" altLang="zh-CN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6_AN.91_1#c49d35ef7?vop=1&amp;pid=c1a873ab1&amp;color=0,0,0&amp;vtp=1&amp;bbb=1"/>
              <p:cNvSpPr/>
              <p:nvPr/>
            </p:nvSpPr>
            <p:spPr>
              <a:xfrm>
                <a:off x="832104" y="2683502"/>
                <a:ext cx="10533888" cy="162121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【解】第一步，将甲和乙的相同课程选好，有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种情况,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第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二步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，再将甲和乙的不同课程选好，有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种情况,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第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三步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，因为丙和甲、乙的课程都不同，所以丙的选法有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种情况,</a:t>
                </a:r>
                <a:endParaRPr lang="en-US" altLang="zh-CN" sz="1800" dirty="0"/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因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此所有选课种数为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sSubSup>
                      <m:sSubSupPr>
                        <m:ctrlPr>
                          <a:rPr lang="en-US" altLang="zh-CN" sz="1800" b="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sSubSup>
                      <m:sSubSupPr>
                        <m:ctrlPr>
                          <a:rPr lang="en-US" altLang="zh-CN" sz="1800" b="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sSubSup>
                      <m:sSubSupPr>
                        <m:ctrlPr>
                          <a:rPr lang="en-US" altLang="zh-CN" sz="1800" b="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=360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．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O_6_AN.91_1#c49d35ef7?vop=1&amp;pid=c1a873ab1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683502"/>
                <a:ext cx="10533888" cy="1621219"/>
              </a:xfrm>
              <a:prstGeom prst="rect">
                <a:avLst/>
              </a:prstGeom>
              <a:blipFill>
                <a:blip r:embed="rId3"/>
                <a:stretch>
                  <a:fillRect l="-1389" b="-864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3&amp;si=4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6_BD.92_1#4b0d0fc78?vop=1&amp;pid=c1a873ab1&amp;color=0,0,0&amp;vtp=1&amp;bt=1&amp;bbb=1&amp;hb=1"/>
              <p:cNvSpPr/>
              <p:nvPr/>
            </p:nvSpPr>
            <p:spPr>
              <a:xfrm>
                <a:off x="832104" y="1080000"/>
                <a:ext cx="10533888" cy="7734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（2）计划安排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五名教师教这六门课程，每门课程只由一名教师讲解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，每名教师至少任教一门课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程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，教师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不任教“围棋”课程，教师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只能任教一门课程，求所有课程安排的种数.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O_6_BD.92_1#4b0d0fc78?vop=1&amp;pid=c1a873ab1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773430"/>
              </a:xfrm>
              <a:prstGeom prst="rect">
                <a:avLst/>
              </a:prstGeom>
              <a:blipFill>
                <a:blip r:embed="rId3"/>
                <a:stretch>
                  <a:fillRect l="-1389" r="-1157" b="-1811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6_AN.93_1#4b0d0fc78?vop=1&amp;pid=c1a873ab1&amp;color=0,0,0&amp;vtp=1&amp;bbb=1"/>
              <p:cNvSpPr/>
              <p:nvPr/>
            </p:nvSpPr>
            <p:spPr>
              <a:xfrm>
                <a:off x="832104" y="1863717"/>
                <a:ext cx="10533888" cy="25133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400"/>
                  </a:lnSpc>
                </a:pP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【解】①当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只任教一门课程时，先安排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任教，有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种方法，</a:t>
                </a:r>
                <a:endParaRPr lang="en-US" altLang="zh-CN" sz="1800" dirty="0"/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再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从剩下五门课程中安排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的任教课程，有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种方法，</a:t>
                </a:r>
                <a:endParaRPr lang="en-US" altLang="zh-CN" sz="1800" dirty="0"/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接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下来剩余四门课程中必有两门课程由同一名教师讲解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，共有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种安排方法，</a:t>
                </a:r>
                <a:endParaRPr lang="en-US" altLang="zh-CN" sz="1800" dirty="0"/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只任教一门课程时，共有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=900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（种）安排方法．</a:t>
                </a:r>
                <a:endParaRPr lang="en-US" altLang="zh-CN" sz="1800" dirty="0"/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②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任教两门课程时，先安排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任教，有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种方法，这样六门课程共有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=240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（种）安排方法.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综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，所有课程的安排方法有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900+240=1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140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（种）．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3" name="QO_6_AN.93_1#4b0d0fc78?vop=1&amp;pid=c1a873ab1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863717"/>
                <a:ext cx="10533888" cy="2513330"/>
              </a:xfrm>
              <a:prstGeom prst="rect">
                <a:avLst/>
              </a:prstGeom>
              <a:blipFill>
                <a:blip r:embed="rId4"/>
                <a:stretch>
                  <a:fillRect l="-1389" b="-55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&amp;si=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6_AS.3_2#548835a99?vop=1&amp;pid=8a59dc7d6&amp;color=0,0,0&amp;mp=1&amp;vtp=1&amp;bt=1&amp;bbb=1&amp;hb=1"/>
              <p:cNvSpPr/>
              <p:nvPr/>
            </p:nvSpPr>
            <p:spPr>
              <a:xfrm>
                <a:off x="832104" y="1080000"/>
                <a:ext cx="10533888" cy="24466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易错警示</a:t>
                </a:r>
                <a:endParaRPr lang="en-US" altLang="zh-CN" sz="1800" dirty="0"/>
              </a:p>
              <a:p>
                <a:pPr algn="ctr" latinLnBrk="1">
                  <a:lnSpc>
                    <a:spcPts val="3300"/>
                  </a:lnSpc>
                </a:pPr>
                <a:r>
                  <a:rPr lang="en-US" altLang="zh-CN" b="1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不</a:t>
                </a:r>
                <a:r>
                  <a:rPr lang="en-US" altLang="zh-CN" sz="1800" b="1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能区分排列和组合致错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SimSun" panose="02010600030101010101" pitchFamily="2" charset="-122"/>
                    <a:ea typeface="楷体" pitchFamily="34" charset="-122"/>
                    <a:cs typeface="微软雅黑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排列和组合的主要区别在于是否考虑元素的顺序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排列是指从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个不同元素中取出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个元素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并按照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一定的顺序排列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这意味着元素的顺序是重要的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不同的排列方式会被视为不同的结果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组合是指从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个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不同元素中取出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个元素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但不考虑元素的顺序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只要是相同元素被选出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无论顺序如何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都视为同一种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组合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C_6_AS.3_2#548835a99?vop=1&amp;pid=8a59dc7d6&amp;color=0,0,0&amp;mp=1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2446655"/>
              </a:xfrm>
              <a:prstGeom prst="rect">
                <a:avLst/>
              </a:prstGeom>
              <a:blipFill>
                <a:blip r:embed="rId3"/>
                <a:stretch>
                  <a:fillRect l="-1389" r="-1042" b="-572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&amp;si=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BD.4_1#1fccc683a?vop=1&amp;pid=4985f39d0&amp;color=0,0,0&amp;vtp=1&amp;bt=1&amp;bbb=1"/>
          <p:cNvSpPr/>
          <p:nvPr/>
        </p:nvSpPr>
        <p:spPr>
          <a:xfrm>
            <a:off x="832104" y="1080000"/>
            <a:ext cx="10533888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多选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）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下列选项正确的是(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 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1800" dirty="0"/>
          </a:p>
        </p:txBody>
      </p:sp>
      <p:sp>
        <p:nvSpPr>
          <p:cNvPr id="3" name="QC_6_AN.5_1#1fccc683a.bracket?vop=1&amp;pid=4985f39d0&amp;color=0,0,0&amp;vpa=2&amp;vtp=1&amp;bbb=1"/>
          <p:cNvSpPr/>
          <p:nvPr/>
        </p:nvSpPr>
        <p:spPr>
          <a:xfrm>
            <a:off x="4061873" y="1076190"/>
            <a:ext cx="661988" cy="36334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2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ACD</a:t>
            </a:r>
            <a:endParaRPr lang="en-US" altLang="zh-CN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6_BD.4_2#1fccc683a.choices?vop=1&amp;pid=4985f39d0&amp;color=0,0,0&amp;vtp=1&amp;bbb=1"/>
              <p:cNvSpPr/>
              <p:nvPr/>
            </p:nvSpPr>
            <p:spPr>
              <a:xfrm>
                <a:off x="832104" y="1447030"/>
                <a:ext cx="10533888" cy="93859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700"/>
                  </a:lnSpc>
                  <a:tabLst>
                    <a:tab pos="5374894" algn="l"/>
                  </a:tabLst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A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𝑚</m:t>
                            </m:r>
                          </m:sup>
                        </m:sSubSup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!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3900"/>
                  </a:lnSpc>
                  <a:tabLst>
                    <a:tab pos="5374894" algn="l"/>
                  </a:tabLst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÷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den>
                    </m:f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C_6_BD.4_2#1fccc683a.choices?vop=1&amp;pid=4985f39d0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447030"/>
                <a:ext cx="10533888" cy="938594"/>
              </a:xfrm>
              <a:prstGeom prst="rect">
                <a:avLst/>
              </a:prstGeom>
              <a:blipFill>
                <a:blip r:embed="rId3"/>
                <a:stretch>
                  <a:fillRect l="-1389" b="-909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6_AS.6_1#1fccc683a?vop=1&amp;pid=4985f39d0&amp;color=0,0,0&amp;vtp=1&amp;bbb=1&amp;hb=1"/>
              <p:cNvSpPr/>
              <p:nvPr/>
            </p:nvSpPr>
            <p:spPr>
              <a:xfrm>
                <a:off x="832104" y="2394577"/>
                <a:ext cx="10533888" cy="23368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0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【解析】对于A，因为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A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𝑚</m:t>
                            </m:r>
                          </m:sup>
                        </m:sSubSup>
                      </m:num>
                      <m:den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A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𝑚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𝑚</m:t>
                            </m:r>
                          </m:sup>
                        </m:sSubSup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A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𝑚</m:t>
                            </m:r>
                          </m:sup>
                        </m:sSubSup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!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，故A正确；</a:t>
                </a:r>
                <a:endParaRPr lang="en-US" altLang="zh-CN" sz="1800" dirty="0"/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对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于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B，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−1)(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−2)⋅⋯⋅(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−1)(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−2)⋅⋯⋅(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</a:t>
                </a:r>
              </a:p>
              <a:p>
                <a:pPr latinLnBrk="1">
                  <a:lnSpc>
                    <a:spcPts val="3400"/>
                  </a:lnSpc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，故B不正确；</a:t>
                </a:r>
                <a:endParaRPr lang="en-US" altLang="zh-CN" sz="1800" dirty="0"/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对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于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C，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÷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!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!(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)!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÷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!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+1)!(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−1)!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!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!(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)!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+1)!(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−1)!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!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，故C正确；</a:t>
                </a:r>
                <a:endParaRPr lang="en-US" altLang="zh-CN" sz="1800" dirty="0"/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对于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D，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p>
                    </m:sSubSup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+1)!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+1)!(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)!</m:t>
                        </m:r>
                      </m:den>
                    </m:f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den>
                    </m:f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!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!(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)!</m:t>
                        </m:r>
                      </m:den>
                    </m:f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den>
                    </m:f>
                    <m:sSubSup>
                      <m:sSubSupPr>
                        <m:ctrlPr>
                          <a:rPr lang="en-US" altLang="zh-CN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sup>
                    </m:sSubSup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，故D正确.故选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ACD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5" name="QC_6_AS.6_1#1fccc683a?vop=1&amp;pid=4985f39d0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394577"/>
                <a:ext cx="10533888" cy="2336800"/>
              </a:xfrm>
              <a:prstGeom prst="rect">
                <a:avLst/>
              </a:prstGeom>
              <a:blipFill>
                <a:blip r:embed="rId4"/>
                <a:stretch>
                  <a:fillRect l="-1389" b="-339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&amp;si=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6_BD.7_1#8baebd6a7?vop=1&amp;pid=4985f39d0&amp;color=0,0,0&amp;vtp=1&amp;bt=1&amp;bbb=1"/>
          <p:cNvSpPr/>
          <p:nvPr/>
        </p:nvSpPr>
        <p:spPr>
          <a:xfrm>
            <a:off x="832104" y="1080000"/>
            <a:ext cx="10533888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3.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易错题</a:t>
            </a:r>
            <a:endParaRPr lang="en-US" altLang="zh-CN" sz="18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QB_7_BD.8_1#bdf774381?vop=1&amp;pid=8baebd6a7&amp;color=0,0,0&amp;vtp=1&amp;bbb=1"/>
              <p:cNvSpPr/>
              <p:nvPr/>
            </p:nvSpPr>
            <p:spPr>
              <a:xfrm>
                <a:off x="832104" y="1488495"/>
                <a:ext cx="10533888" cy="371412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（1）若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的值为</a:t>
                </a:r>
                <a:r>
                  <a:rPr lang="en-US" altLang="zh-CN" sz="180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3" name="QB_7_BD.8_1#bdf774381?vop=1&amp;pid=8baebd6a7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488495"/>
                <a:ext cx="10533888" cy="371412"/>
              </a:xfrm>
              <a:prstGeom prst="rect">
                <a:avLst/>
              </a:prstGeom>
              <a:blipFill>
                <a:blip r:embed="rId3"/>
                <a:stretch>
                  <a:fillRect l="-1389" b="-3934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QB_7_AN.9_1#bdf774381.blank?vop=1&amp;pid=8baebd6a7&amp;color=0,0,0&amp;vpa=3&amp;vtp=1"/>
          <p:cNvSpPr/>
          <p:nvPr/>
        </p:nvSpPr>
        <p:spPr>
          <a:xfrm>
            <a:off x="4940332" y="1449379"/>
            <a:ext cx="300038" cy="3733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3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4</a:t>
            </a:r>
            <a:endParaRPr lang="en-US" altLang="zh-CN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B_7_AS.10_1#bdf774381?vop=1&amp;pid=8baebd6a7&amp;color=0,0,0&amp;vtp=1&amp;bbb=1&amp;hb=1"/>
              <p:cNvSpPr/>
              <p:nvPr/>
            </p:nvSpPr>
            <p:spPr>
              <a:xfrm>
                <a:off x="832104" y="1864606"/>
                <a:ext cx="10533888" cy="79825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5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【解析】依题意，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−1)⋅(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−2)=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−1)(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+1)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≥3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且</a:t>
                </a:r>
              </a:p>
              <a:p>
                <a:pPr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p>
                      <m:sSup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b="1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∗</m:t>
                        </m:r>
                      </m:sup>
                    </m:sSup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，整理得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−6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+8=0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≥3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且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p>
                      <m:sSup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b="1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∗</m:t>
                        </m:r>
                      </m:sup>
                    </m:sSup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，解得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5" name="QB_7_AS.10_1#bdf774381?vop=1&amp;pid=8baebd6a7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864606"/>
                <a:ext cx="10533888" cy="798259"/>
              </a:xfrm>
              <a:prstGeom prst="rect">
                <a:avLst/>
              </a:prstGeom>
              <a:blipFill>
                <a:blip r:embed="rId4"/>
                <a:stretch>
                  <a:fillRect l="-1389" b="-1679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5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&amp;si=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7_BD.11_1#f5b3658c6?vop=1&amp;pid=8baebd6a7&amp;color=0,0,0&amp;vtp=1&amp;bt=1&amp;bbb=1"/>
              <p:cNvSpPr/>
              <p:nvPr/>
            </p:nvSpPr>
            <p:spPr>
              <a:xfrm>
                <a:off x="832104" y="1118100"/>
                <a:ext cx="10533888" cy="37211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（2）若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+⋯+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=55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，则正整数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的值为</a:t>
                </a:r>
                <a:r>
                  <a:rPr lang="en-US" altLang="zh-CN" sz="180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B_7_BD.11_1#f5b3658c6?vop=1&amp;pid=8baebd6a7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118100"/>
                <a:ext cx="10533888" cy="372110"/>
              </a:xfrm>
              <a:prstGeom prst="rect">
                <a:avLst/>
              </a:prstGeom>
              <a:blipFill>
                <a:blip r:embed="rId3"/>
                <a:stretch>
                  <a:fillRect l="-1389" b="-3934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B_7_AN.12_1#f5b3658c6.blank?vop=1&amp;pid=8baebd6a7&amp;color=0,0,0&amp;vpa=4&amp;vtp=1"/>
          <p:cNvSpPr/>
          <p:nvPr/>
        </p:nvSpPr>
        <p:spPr>
          <a:xfrm>
            <a:off x="6423755" y="1075237"/>
            <a:ext cx="300038" cy="3733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3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7</a:t>
            </a:r>
            <a:endParaRPr lang="en-US" altLang="zh-CN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B_7_AS.13_1#f5b3658c6?vop=1&amp;pid=8baebd6a7&amp;color=0,0,0&amp;vtp=1&amp;bbb=1"/>
              <p:cNvSpPr/>
              <p:nvPr/>
            </p:nvSpPr>
            <p:spPr>
              <a:xfrm>
                <a:off x="832104" y="1496876"/>
                <a:ext cx="10533888" cy="32848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+⋯+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+⋯+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+⋯+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+⋯+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−1=55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因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此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=56=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，即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+1=8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=7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1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易</a:t>
                </a:r>
                <a:r>
                  <a:rPr lang="en-US" altLang="zh-CN" sz="1800" b="1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错警示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SimSun" panose="02010600030101010101" pitchFamily="2" charset="-122"/>
                    <a:ea typeface="楷体" pitchFamily="34" charset="-122"/>
                    <a:cs typeface="微软雅黑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在排列数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sup>
                    </m:sSub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中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需要时刻注意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的大小关系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即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B_7_AS.13_1#f5b3658c6?vop=1&amp;pid=8baebd6a7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496876"/>
                <a:ext cx="10533888" cy="3284855"/>
              </a:xfrm>
              <a:prstGeom prst="rect">
                <a:avLst/>
              </a:prstGeom>
              <a:blipFill>
                <a:blip r:embed="rId4"/>
                <a:stretch>
                  <a:fillRect l="-1389" b="-446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&amp;si=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7_BD.14_1#96d97d99f?vop=1&amp;pid=f30e4f570&amp;color=0,0,0&amp;vtp=1&amp;bt=1&amp;bbb=1"/>
              <p:cNvSpPr/>
              <p:nvPr/>
            </p:nvSpPr>
            <p:spPr>
              <a:xfrm>
                <a:off x="832104" y="1080000"/>
                <a:ext cx="10533888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4.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（1）解不等式：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&lt;5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．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O_7_BD.14_1#96d97d99f?vop=1&amp;pid=f30e4f570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360680"/>
              </a:xfrm>
              <a:prstGeom prst="rect">
                <a:avLst/>
              </a:prstGeom>
              <a:blipFill>
                <a:blip r:embed="rId3"/>
                <a:stretch>
                  <a:fillRect l="-1389" b="-4067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7_AN.15_1#96d97d99f?vop=1&amp;pid=f30e4f570&amp;color=0,0,0&amp;vtp=1&amp;bbb=1"/>
              <p:cNvSpPr/>
              <p:nvPr/>
            </p:nvSpPr>
            <p:spPr>
              <a:xfrm>
                <a:off x="832104" y="1446522"/>
                <a:ext cx="10533888" cy="17386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7600"/>
                  </a:lnSpc>
                </a:pP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【解】不等式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&lt;5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可化为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1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≥2,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f>
                              <m:fPr>
                                <m:ctrlPr>
                                  <a:rPr lang="en-US" altLang="zh-CN" sz="1800" b="0" i="1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𝑛</m:t>
                                </m:r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(</m:t>
                                </m:r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𝑛</m:t>
                                </m:r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−1)</m:t>
                                </m:r>
                              </m:num>
                              <m:den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den>
                            </m:f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&lt;5,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整理得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1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≥2,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𝑛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−3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𝑛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−10&lt;0,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解得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2≤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&lt;5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，又因为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1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∗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,3,4，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故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原不等式的解集为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{2,3,4}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3" name="QO_7_AN.15_1#96d97d99f?vop=1&amp;pid=f30e4f570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446522"/>
                <a:ext cx="10533888" cy="1738630"/>
              </a:xfrm>
              <a:prstGeom prst="rect">
                <a:avLst/>
              </a:prstGeom>
              <a:blipFill>
                <a:blip r:embed="rId4"/>
                <a:stretch>
                  <a:fillRect l="-1389" r="-1794" b="-842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7_BD.16_1#38d7e8f49?vop=1&amp;pid=f30e4f570&amp;color=0,0,0&amp;vtp=1&amp;bbb=1"/>
              <p:cNvSpPr/>
              <p:nvPr/>
            </p:nvSpPr>
            <p:spPr>
              <a:xfrm>
                <a:off x="832104" y="3195312"/>
                <a:ext cx="10533888" cy="4114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（2）解方程: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16</m:t>
                        </m:r>
                      </m:sub>
                      <m:sup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16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−5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O_7_BD.16_1#38d7e8f49?vop=1&amp;pid=f30e4f570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3195312"/>
                <a:ext cx="10533888" cy="411480"/>
              </a:xfrm>
              <a:prstGeom prst="rect">
                <a:avLst/>
              </a:prstGeom>
              <a:blipFill>
                <a:blip r:embed="rId5"/>
                <a:stretch>
                  <a:fillRect l="-1389" b="-3382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O_7_AN.17_1#38d7e8f49?vop=1&amp;pid=f30e4f570&amp;color=0,0,0&amp;vtp=1&amp;bbb=1"/>
              <p:cNvSpPr/>
              <p:nvPr/>
            </p:nvSpPr>
            <p:spPr>
              <a:xfrm>
                <a:off x="832104" y="3607236"/>
                <a:ext cx="10533888" cy="19545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800"/>
                  </a:lnSpc>
                </a:pP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【解】由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16</m:t>
                        </m:r>
                      </m:sub>
                      <m:sup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16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−5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，可得</a:t>
                </a:r>
                <a:endParaRPr lang="en-US" altLang="zh-CN" sz="1800" dirty="0"/>
              </a:p>
              <a:p>
                <a:pPr latinLnBrk="1">
                  <a:lnSpc>
                    <a:spcPts val="8800"/>
                  </a:lnSpc>
                </a:pP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1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𝑥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=5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−5,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16≥5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−5≥0,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16≥</m:t>
                            </m:r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𝑥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≥0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或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1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𝑥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+5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−5=16,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16≥5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−5≥0,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16≥</m:t>
                            </m:r>
                            <m:sSup>
                              <m:sSupPr>
                                <m:ctrlPr>
                                  <a:rPr lang="en-US" altLang="zh-CN" sz="1800" b="0" i="1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𝑥</m:t>
                                </m:r>
                              </m:e>
                              <m:sup>
                                <m:r>
                                  <a:rPr lang="en-US" altLang="zh-CN" sz="1800" b="0" i="0">
                                    <a:solidFill>
                                      <a:srgbClr val="FF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≥0,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解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或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5" name="QO_7_AN.17_1#38d7e8f49?vop=1&amp;pid=f30e4f570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3607236"/>
                <a:ext cx="10533888" cy="1954530"/>
              </a:xfrm>
              <a:prstGeom prst="rect">
                <a:avLst/>
              </a:prstGeom>
              <a:blipFill>
                <a:blip r:embed="rId6"/>
                <a:stretch>
                  <a:fillRect l="-1389" b="-718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3757</Words>
  <Application>Microsoft Office PowerPoint</Application>
  <PresentationFormat>宽屏</PresentationFormat>
  <Paragraphs>352</Paragraphs>
  <Slides>43</Slides>
  <Notes>43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43</vt:i4>
      </vt:variant>
    </vt:vector>
  </HeadingPairs>
  <TitlesOfParts>
    <vt:vector size="50" baseType="lpstr">
      <vt:lpstr>Arial (正文)</vt:lpstr>
      <vt:lpstr>SimHei</vt:lpstr>
      <vt:lpstr>SimSun</vt:lpstr>
      <vt:lpstr>微软雅黑</vt:lpstr>
      <vt:lpstr>Arial</vt:lpstr>
      <vt:lpstr>Cambria Math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cp:lastModifiedBy>Administrator</cp:lastModifiedBy>
  <cp:revision>2</cp:revision>
  <dcterms:created xsi:type="dcterms:W3CDTF">2025-10-20T08:50:33Z</dcterms:created>
  <dcterms:modified xsi:type="dcterms:W3CDTF">2025-10-20T08:55:06Z</dcterms:modified>
  <cp:category/>
  <cp:contentStatus/>
</cp:coreProperties>
</file>